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60"/>
  </p:notesMasterIdLst>
  <p:sldIdLst>
    <p:sldId id="418" r:id="rId2"/>
    <p:sldId id="1435" r:id="rId3"/>
    <p:sldId id="1436" r:id="rId4"/>
    <p:sldId id="1437" r:id="rId5"/>
    <p:sldId id="456" r:id="rId6"/>
    <p:sldId id="1438" r:id="rId7"/>
    <p:sldId id="1439" r:id="rId8"/>
    <p:sldId id="1440" r:id="rId9"/>
    <p:sldId id="1441" r:id="rId10"/>
    <p:sldId id="1442" r:id="rId11"/>
    <p:sldId id="1443" r:id="rId12"/>
    <p:sldId id="1444" r:id="rId13"/>
    <p:sldId id="1445" r:id="rId14"/>
    <p:sldId id="1446" r:id="rId15"/>
    <p:sldId id="1447" r:id="rId16"/>
    <p:sldId id="1448" r:id="rId17"/>
    <p:sldId id="1449" r:id="rId18"/>
    <p:sldId id="1450" r:id="rId19"/>
    <p:sldId id="1490" r:id="rId20"/>
    <p:sldId id="1491" r:id="rId21"/>
    <p:sldId id="263" r:id="rId22"/>
    <p:sldId id="457" r:id="rId23"/>
    <p:sldId id="1451" r:id="rId24"/>
    <p:sldId id="1452" r:id="rId25"/>
    <p:sldId id="1453" r:id="rId26"/>
    <p:sldId id="1454" r:id="rId27"/>
    <p:sldId id="1455" r:id="rId28"/>
    <p:sldId id="1456" r:id="rId29"/>
    <p:sldId id="1457" r:id="rId30"/>
    <p:sldId id="1458" r:id="rId31"/>
    <p:sldId id="1459" r:id="rId32"/>
    <p:sldId id="1460" r:id="rId33"/>
    <p:sldId id="571" r:id="rId34"/>
    <p:sldId id="458" r:id="rId35"/>
    <p:sldId id="1076" r:id="rId36"/>
    <p:sldId id="1098" r:id="rId37"/>
    <p:sldId id="1077" r:id="rId38"/>
    <p:sldId id="1079" r:id="rId39"/>
    <p:sldId id="1080" r:id="rId40"/>
    <p:sldId id="1081" r:id="rId41"/>
    <p:sldId id="1087" r:id="rId42"/>
    <p:sldId id="1082" r:id="rId43"/>
    <p:sldId id="1083" r:id="rId44"/>
    <p:sldId id="1084" r:id="rId45"/>
    <p:sldId id="1085" r:id="rId46"/>
    <p:sldId id="1086" r:id="rId47"/>
    <p:sldId id="1492" r:id="rId48"/>
    <p:sldId id="1095" r:id="rId49"/>
    <p:sldId id="1054" r:id="rId50"/>
    <p:sldId id="1090" r:id="rId51"/>
    <p:sldId id="1091" r:id="rId52"/>
    <p:sldId id="1092" r:id="rId53"/>
    <p:sldId id="1088" r:id="rId54"/>
    <p:sldId id="1093" r:id="rId55"/>
    <p:sldId id="1094" r:id="rId56"/>
    <p:sldId id="1432" r:id="rId57"/>
    <p:sldId id="1039" r:id="rId58"/>
    <p:sldId id="455" r:id="rId5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Наслов" id="{2CD8423E-0CCD-48E0-A715-3EC094151D76}">
          <p14:sldIdLst>
            <p14:sldId id="418"/>
          </p14:sldIdLst>
        </p14:section>
        <p14:section name="Вовед" id="{DEED0A68-EF9C-4733-ADAA-766A859E58BB}">
          <p14:sldIdLst>
            <p14:sldId id="1435"/>
            <p14:sldId id="1436"/>
            <p14:sldId id="1437"/>
          </p14:sldIdLst>
        </p14:section>
        <p14:section name="Дел 2" id="{1F767E79-2A4A-4837-8114-C2475E36F49A}">
          <p14:sldIdLst>
            <p14:sldId id="456"/>
            <p14:sldId id="1438"/>
            <p14:sldId id="1439"/>
            <p14:sldId id="1440"/>
            <p14:sldId id="1441"/>
            <p14:sldId id="1442"/>
            <p14:sldId id="1443"/>
            <p14:sldId id="1444"/>
            <p14:sldId id="1445"/>
            <p14:sldId id="1446"/>
            <p14:sldId id="1447"/>
            <p14:sldId id="1448"/>
            <p14:sldId id="1449"/>
            <p14:sldId id="1450"/>
            <p14:sldId id="1490"/>
            <p14:sldId id="1491"/>
            <p14:sldId id="263"/>
          </p14:sldIdLst>
        </p14:section>
        <p14:section name="Дел 2" id="{64A33C99-CD85-476B-80AE-285978042B74}">
          <p14:sldIdLst>
            <p14:sldId id="457"/>
            <p14:sldId id="1451"/>
            <p14:sldId id="1452"/>
            <p14:sldId id="1453"/>
            <p14:sldId id="1454"/>
            <p14:sldId id="1455"/>
            <p14:sldId id="1456"/>
            <p14:sldId id="1457"/>
            <p14:sldId id="1458"/>
            <p14:sldId id="1459"/>
            <p14:sldId id="1460"/>
            <p14:sldId id="571"/>
          </p14:sldIdLst>
        </p14:section>
        <p14:section name="Дел 3" id="{308D822E-C220-4295-A91C-5C781A5093DF}">
          <p14:sldIdLst>
            <p14:sldId id="458"/>
            <p14:sldId id="1076"/>
            <p14:sldId id="1098"/>
            <p14:sldId id="1077"/>
            <p14:sldId id="1079"/>
            <p14:sldId id="1080"/>
            <p14:sldId id="1081"/>
            <p14:sldId id="1087"/>
            <p14:sldId id="1082"/>
            <p14:sldId id="1083"/>
            <p14:sldId id="1084"/>
            <p14:sldId id="1085"/>
            <p14:sldId id="1086"/>
            <p14:sldId id="1492"/>
            <p14:sldId id="1095"/>
            <p14:sldId id="1054"/>
            <p14:sldId id="1090"/>
            <p14:sldId id="1091"/>
            <p14:sldId id="1092"/>
            <p14:sldId id="1088"/>
            <p14:sldId id="1093"/>
            <p14:sldId id="1094"/>
            <p14:sldId id="1432"/>
          </p14:sldIdLst>
        </p14:section>
        <p14:section name="Заклучоци" id="{AD901706-933A-4282-831D-2F305081F9D7}">
          <p14:sldIdLst>
            <p14:sldId id="1039"/>
            <p14:sldId id="45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50581" autoAdjust="0"/>
  </p:normalViewPr>
  <p:slideViewPr>
    <p:cSldViewPr snapToGrid="0">
      <p:cViewPr varScale="1">
        <p:scale>
          <a:sx n="49" d="100"/>
          <a:sy n="49" d="100"/>
        </p:scale>
        <p:origin x="720"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28/06/2021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Оваа сесија трае 90 минути.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a:t>
            </a:fld>
            <a:endParaRPr lang="en-US" altLang="en-US"/>
          </a:p>
        </p:txBody>
      </p:sp>
    </p:spTree>
    <p:extLst>
      <p:ext uri="{BB962C8B-B14F-4D97-AF65-F5344CB8AC3E}">
        <p14:creationId xmlns:p14="http://schemas.microsoft.com/office/powerpoint/2010/main" val="157566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271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19 од Конвенцијата од Будимпешта со нагласен еден </a:t>
            </a:r>
            <a:r>
              <a:rPr lang="mk-MK" sz="1800" b="0" dirty="0">
                <a:effectLst/>
                <a:latin typeface="Calibri" panose="020F0502020204030204" pitchFamily="34" charset="0"/>
                <a:ea typeface="Calibri" panose="020F0502020204030204" pitchFamily="34" charset="0"/>
                <a:cs typeface="Arial" panose="020B0604020202020204" pitchFamily="34" charset="0"/>
              </a:rPr>
              <a:t>елемент („вршат претрес или да преземат слични дејствија“).</a:t>
            </a:r>
            <a:endParaRPr lang="en-US" sz="1800" b="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овој слајд дава објаснување на нагласениот елемент.</a:t>
            </a: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85800">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Конвенцијата од Будимпешта користи и традиционален и поспецифичен јазик за компјутерски системи за нејзиниот јазик да може да биде технолошки неутрален и соодветен за сите правни системи.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br>
              <a:rPr lang="mk-MK" sz="1800" dirty="0">
                <a:effectLst/>
                <a:latin typeface="Calibri" panose="020F0502020204030204" pitchFamily="34" charset="0"/>
                <a:ea typeface="Calibri" panose="020F0502020204030204" pitchFamily="34" charset="0"/>
                <a:cs typeface="Arial" panose="020B0604020202020204" pitchFamily="34" charset="0"/>
              </a:rPr>
            </a:b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7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33542919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27100" algn="just">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19 од Конвенцијата од Будимпешта со нагласен еден елемент („компјутерски систем... дел од него...компјутерските податоци складирани во него... медиум за складирање на компјутерски податоци“).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927100" algn="just">
              <a:lnSpc>
                <a:spcPct val="90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овој слајд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11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825500">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Овластувањето за пребарување и пристапување на сличен начин според член 19 од Конвенцијата од Будимпешта се протега на компјутерските системи, делови од компјутерски системи и медиумите за складирање на компјутерски податоци. Овој слајд го објаснува опсегот на членот.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27085317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736600">
              <a:lnSpc>
                <a:spcPct val="9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19 од Конвенцијата од Будимпешта со нагласен еден елемент („точно определен компјутерски систем... легално да им пристапат на тие податоци преку првиот компјутерски систем...експедитивно да го прошират претресот или преземањето слични дејствија...“).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овој слајд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11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965200" algn="just">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Овластувањето за спроведување на претрес се однесува на специфичен компјутерски систем - затоа дозволата за спроведување на претрес не може да биде поврзана со неопределен број компјутерски системи.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9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23900">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Честопати, при претрес или при пристапување од сличен карактер, службениците за спроведување на законот откриваат дека други компјутерски системи или други делови од истиот компјутерски систем може да ги содржат податоците кои се потребни. Конвенцијата од Будимпешта дозволува проширување на претресот или на пристапувањето од сличен карактер; сепак истиот може да подлежи на независна дозвола.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1874779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271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19 од Конвенцијата од Будимпешта со нагласен еден елемент („да заплени или на сличен начин да се обезбеди“).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овој слајд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Конвенцијата од Будимпешта користи и традиционален и поспецифичен јазик за компјутерски системи за нејзиниот јазик да може да биде технолошки неутрален и соодветен за сите правни системи. Запленувањето или обезбедувањето на податоци на сличен начин е еден од начините на кои ова овластување може да се спроведе.</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27680622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271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19 од Конвенцијата од Будимпешта со нагласен еден елемент („да се направи или задржи копија“).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62000">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Правењето или задржувањето на копија од потребните компјутерски податоци е друг начин на реализирање на запленувањето или на обезбедување на компјутерски податоци на сличен начин. Ова може да спречи преземање на скапа, напорна за изведба и инвазивна мерка за физичко одземање на компјутерски податоци и компјутерски системи.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31131047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271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19 од Конвенцијата од Будимпешта со нагласен еден елемент („да се сочува интегритетот“).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87400">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Важно е дека треба да се сочува интегритетот на сите запленети податоци за да не им биде изменета или променета на кој било начин состојбата во која се пронајдени за време на запленувањето или пристапот од сличен карактер.</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7156389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271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19 од Конвенцијата од Будимпешта со нагласен еден елемент („да се направат непристапни“).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74700">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Ова е уште една мерка којашто може да се преземе со цел запленување на податоци. Податоците се прават непристапни или се отстрануваат обично кога таквите податоци претставуваат опасност или социјална штета.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37981487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19 од Конвенцијата од Будимпешта со нагласен еден елемент („лице кое има познавање за начинот на кој функционира компјутерскиот систем или за мерките кои треба да се преземат за да се заштитат компјутерските податоци,</a:t>
            </a:r>
            <a:r>
              <a:rPr lang="mk-MK" sz="1800" dirty="0">
                <a:effectLst/>
                <a:latin typeface="Calibri Light" panose="020F0302020204030204" pitchFamily="34" charset="0"/>
                <a:ea typeface="Calibri" panose="020F0502020204030204" pitchFamily="34" charset="0"/>
                <a:cs typeface="Arial" panose="020B0604020202020204" pitchFamily="34" charset="0"/>
              </a:rPr>
              <a:t>...во </a:t>
            </a:r>
            <a:r>
              <a:rPr lang="mk-MK" sz="1800" dirty="0">
                <a:effectLst/>
                <a:latin typeface="Calibri" panose="020F0502020204030204" pitchFamily="34" charset="0"/>
                <a:ea typeface="Calibri" panose="020F0502020204030204" pitchFamily="34" charset="0"/>
                <a:cs typeface="Arial" panose="020B0604020202020204" pitchFamily="34" charset="0"/>
              </a:rPr>
              <a:t>мера колку што е разумно“).</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98500">
              <a:lnSpc>
                <a:spcPct val="99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Конвенцијата од Будимпешта признава дека за спроведување на законот честопати е комплицирано да вршат претреси, заплени и да преземаат слични мерки без помош од системските администратори кои се подобро запознаени со локацијата и средствата за пристап до таквите податоци. Членот 18.4 предвидува правна основа за соработка со системските администратори и други лица кои имаат познавање на функционирањето на компјутерскиот систем.</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17633607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19 од Конвенцијата од Будимпешта со нагласен еден елемент („во согласност со членовите 14 и 15“).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1066800">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Како и сите овластувања утврдени во согласност со Конвенцијата од Будимпешта, и ова процедурално овластување подлежи на услови и заштитни мерки. На </a:t>
            </a:r>
            <a:r>
              <a:rPr lang="mk-MK" sz="1800" dirty="0" err="1">
                <a:effectLst/>
                <a:latin typeface="Calibri" panose="020F0502020204030204" pitchFamily="34" charset="0"/>
                <a:ea typeface="Calibri" panose="020F0502020204030204" pitchFamily="34" charset="0"/>
                <a:cs typeface="Arial" panose="020B0604020202020204" pitchFamily="34" charset="0"/>
              </a:rPr>
              <a:t>слајдот</a:t>
            </a:r>
            <a:r>
              <a:rPr lang="mk-MK" sz="1800" dirty="0">
                <a:effectLst/>
                <a:latin typeface="Calibri" panose="020F0502020204030204" pitchFamily="34" charset="0"/>
                <a:ea typeface="Calibri" panose="020F0502020204030204" pitchFamily="34" charset="0"/>
                <a:cs typeface="Arial" panose="020B0604020202020204" pitchFamily="34" charset="0"/>
              </a:rPr>
              <a:t> се наведени можните релевантни заштитни мерки.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24153610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dirty="0"/>
              <a:t>Точен одговор е: </a:t>
            </a:r>
            <a:r>
              <a:rPr lang="en-US" dirty="0"/>
              <a:t>b</a:t>
            </a:r>
            <a:r>
              <a:rPr lang="ru-RU" dirty="0"/>
              <a:t>) Не - прагот за претрес и заплена е повисок од налогот за генерирање информации, бидејќи се работи за поинтрузивно овластување во споредба со налогот за генерирање информации</a:t>
            </a:r>
            <a:r>
              <a:rPr lang="en-US" sz="1200" b="0" dirty="0">
                <a:solidFill>
                  <a:srgbClr val="FF0000"/>
                </a:solidFill>
              </a:rPr>
              <a:t>. </a:t>
            </a:r>
            <a:endParaRPr lang="en-PK" b="0" dirty="0"/>
          </a:p>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41883717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Оваа сесија ќе биде поделена на 4 дела.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73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Првиот дел на сесијата ќе се однесува на процесните овластувања за претрес и запленување на складирани компјутерски податоци</a:t>
            </a:r>
            <a:r>
              <a:rPr lang="sv-SE" sz="1800" dirty="0">
                <a:effectLst/>
                <a:latin typeface="Calibri" panose="020F0502020204030204" pitchFamily="34" charset="0"/>
                <a:ea typeface="Calibri" panose="020F0502020204030204" pitchFamily="34" charset="0"/>
                <a:cs typeface="Arial" panose="020B0604020202020204" pitchFamily="34" charset="0"/>
              </a:rPr>
              <a:t> </a:t>
            </a:r>
            <a:r>
              <a:rPr lang="mk-MK" sz="1800" dirty="0">
                <a:effectLst/>
                <a:latin typeface="Calibri" panose="020F0502020204030204" pitchFamily="34" charset="0"/>
                <a:ea typeface="Calibri" panose="020F0502020204030204" pitchFamily="34" charset="0"/>
                <a:cs typeface="Arial" panose="020B0604020202020204" pitchFamily="34" charset="0"/>
              </a:rPr>
              <a:t>во согласност со член 19 од Конвенцијата од Будимпешта. </a:t>
            </a:r>
            <a:endParaRPr lang="sv-SE"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95000"/>
              </a:lnSpc>
              <a:spcBef>
                <a:spcPts val="0"/>
              </a:spcBef>
              <a:spcAft>
                <a:spcPts val="0"/>
              </a:spcAft>
            </a:pPr>
            <a:endParaRPr lang="sv-SE"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Вториот дел на сесијата ќе се осврне на процесните овластувања на</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mk-MK" sz="1800" dirty="0">
                <a:effectLst/>
                <a:latin typeface="Calibri" panose="020F0502020204030204" pitchFamily="34" charset="0"/>
                <a:ea typeface="Calibri" panose="020F0502020204030204" pitchFamily="34" charset="0"/>
                <a:cs typeface="Arial" panose="020B0604020202020204" pitchFamily="34" charset="0"/>
              </a:rPr>
              <a:t>преземањето податочен сообраќај во реално време во согласност со член 20 од Конвенцијата од Будимпешта.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72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Третиот дел на сесијата ќе се осврне на процесните овластувања на следењето на содржински податоци во реално време во согласност со член 21 од Конвенцијата од Будимпешта</a:t>
            </a:r>
            <a:r>
              <a:rPr lang="sv-SE" sz="1800" dirty="0">
                <a:effectLst/>
                <a:latin typeface="Calibri" panose="020F0502020204030204" pitchFamily="34" charset="0"/>
                <a:ea typeface="Calibri" panose="020F0502020204030204" pitchFamily="34" charset="0"/>
                <a:cs typeface="Arial" panose="020B0604020202020204" pitchFamily="34" charset="0"/>
              </a:rPr>
              <a:t>.</a:t>
            </a:r>
          </a:p>
          <a:p>
            <a:endParaRPr lang="sv-SE" sz="1800" dirty="0">
              <a:effectLst/>
              <a:latin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Четвриот дел на сесијата ќе се осврне на опсегот на јурисдикцијата на Конвенцијата од Будимпешта во согласност со член 22 од Конвенцијата од Будимпешта</a:t>
            </a:r>
            <a:r>
              <a:rPr lang="en-GB" sz="3600" dirty="0"/>
              <a:t>.</a:t>
            </a:r>
          </a:p>
        </p:txBody>
      </p:sp>
    </p:spTree>
    <p:extLst>
      <p:ext uri="{BB962C8B-B14F-4D97-AF65-F5344CB8AC3E}">
        <p14:creationId xmlns:p14="http://schemas.microsoft.com/office/powerpoint/2010/main" val="26434616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dirty="0"/>
              <a:t>Точен одговор е: </a:t>
            </a:r>
            <a:r>
              <a:rPr lang="en-US" dirty="0"/>
              <a:t>b</a:t>
            </a:r>
            <a:r>
              <a:rPr lang="ru-RU" dirty="0"/>
              <a:t>) Не - овластувањето за претрес може да се примени само во однос на определени компјутери</a:t>
            </a:r>
            <a:r>
              <a:rPr lang="en-US" sz="1200" b="0" dirty="0">
                <a:solidFill>
                  <a:srgbClr val="FF0000"/>
                </a:solidFill>
              </a:rPr>
              <a:t>. </a:t>
            </a:r>
            <a:endParaRPr lang="en-PK" b="0" dirty="0"/>
          </a:p>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20442348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9ADFBB1-7B02-4717-AEA4-A0D2A92F6065}" type="slidenum">
              <a:rPr lang="en-GB" smtClean="0"/>
              <a:t>21</a:t>
            </a:fld>
            <a:endParaRPr lang="en-GB"/>
          </a:p>
        </p:txBody>
      </p:sp>
    </p:spTree>
    <p:extLst>
      <p:ext uri="{BB962C8B-B14F-4D97-AF65-F5344CB8AC3E}">
        <p14:creationId xmlns:p14="http://schemas.microsoft.com/office/powerpoint/2010/main" val="25070493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762000">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Пред да преминеме на Интернетот, треба да дадеме малку перспектива за тоа што е мрежа и што ја сочинува - што е важно за да се овозможи разбирање на тоа како функционира Интернетот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br>
              <a:rPr lang="mk-MK" sz="1800" dirty="0">
                <a:effectLst/>
                <a:latin typeface="Calibri" panose="020F0502020204030204" pitchFamily="34" charset="0"/>
                <a:ea typeface="Calibri" panose="020F0502020204030204" pitchFamily="34" charset="0"/>
                <a:cs typeface="Arial" panose="020B0604020202020204" pitchFamily="34" charset="0"/>
              </a:rPr>
            </a:br>
            <a:endParaRPr lang="en-GB"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22</a:t>
            </a:fld>
            <a:endParaRPr lang="en-US" altLang="en-US"/>
          </a:p>
        </p:txBody>
      </p:sp>
    </p:spTree>
    <p:extLst>
      <p:ext uri="{BB962C8B-B14F-4D97-AF65-F5344CB8AC3E}">
        <p14:creationId xmlns:p14="http://schemas.microsoft.com/office/powerpoint/2010/main" val="6014934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1320800" algn="just">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Понекогаш на истражувачот му требаат повеќе свежи информации, отколку оние информации обезбедени со претрес или запленување на зачувани податоци.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36600">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Собирањето на компјутерски податоци </a:t>
            </a:r>
            <a:r>
              <a:rPr lang="mk-MK" sz="1800" i="1" dirty="0">
                <a:effectLst/>
                <a:latin typeface="Calibri" panose="020F0502020204030204" pitchFamily="34" charset="0"/>
                <a:ea typeface="Calibri" panose="020F0502020204030204" pitchFamily="34" charset="0"/>
                <a:cs typeface="Arial" panose="020B0604020202020204" pitchFamily="34" charset="0"/>
              </a:rPr>
              <a:t>во реално време</a:t>
            </a:r>
            <a:r>
              <a:rPr lang="mk-MK" sz="1800" dirty="0">
                <a:effectLst/>
                <a:latin typeface="Calibri" panose="020F0502020204030204" pitchFamily="34" charset="0"/>
                <a:ea typeface="Calibri" panose="020F0502020204030204" pitchFamily="34" charset="0"/>
                <a:cs typeface="Arial" panose="020B0604020202020204" pitchFamily="34" charset="0"/>
              </a:rPr>
              <a:t> овозможува истраги во живо и е опишано во член 20 од Конвенцијата од Будимпешта. Таквиот вид на </a:t>
            </a:r>
            <a:r>
              <a:rPr lang="mk-MK" sz="1800" dirty="0" err="1">
                <a:effectLst/>
                <a:latin typeface="Calibri" panose="020F0502020204030204" pitchFamily="34" charset="0"/>
                <a:ea typeface="Calibri" panose="020F0502020204030204" pitchFamily="34" charset="0"/>
                <a:cs typeface="Arial" panose="020B0604020202020204" pitchFamily="34" charset="0"/>
              </a:rPr>
              <a:t>интрузивна</a:t>
            </a:r>
            <a:r>
              <a:rPr lang="mk-MK" sz="1800" dirty="0">
                <a:effectLst/>
                <a:latin typeface="Calibri" panose="020F0502020204030204" pitchFamily="34" charset="0"/>
                <a:ea typeface="Calibri" panose="020F0502020204030204" pitchFamily="34" charset="0"/>
                <a:cs typeface="Arial" panose="020B0604020202020204" pitchFamily="34" charset="0"/>
              </a:rPr>
              <a:t> мерка, бара соодветно законодавство за да им се овозможи на органите за спроведување на законот да собираат или снимаат, со помош на технички средства, податоци во реално време, како и овластување да ги принудат давателите на услуги да собираат или снимаат податоци од нивните потрошувачи, во рамките на нивната нормална активност, во реално време.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71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9652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вид истражна алатка може да биде многу важен, на пример, за да се утврди изворот на комуникација, со цел идентификување на сторителот, во реално време.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23900">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Да се забележи дека став 3 од член 20 им налага на страните да усвојат такви законодавни и други мерки кои се неопходни за да му се наложи на давателот на услуги да го држи во тајност фактот на спроведување на овластувањата предвидени со овој член, како и сите информации во врска со него.</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1427576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736600">
              <a:lnSpc>
                <a:spcPct val="9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20 од Конвенцијата од Будимпешта со нагласен еден елемент („да собираат или снимаат...да му наложат на давателот на услуги...да собира или да снима... да соработува со или да им помага на“).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Надлежните органи може директно да користат технички средства за преземање податочен сообраќај. Надлежните органи исто така можат да принудат давател на услуги да помогне во овој поглед, вклучително и да соработува и да им помага на надлежните органи за реализација на ова овластување.</a:t>
            </a:r>
            <a:endParaRPr lang="en-US" baseline="0" dirty="0"/>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28429388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20 од Конвенцијата од Будимпешта со нагласен еден елемент („технички средства“).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11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11200">
              <a:lnSpc>
                <a:spcPct val="9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Конвенцијата од Будимпешта е неутрална во однос на технологијата во овој поглед, и страните можат слободно да носат закони за специфични технички мерки што можат да се користат за преземање на таков податочен сообраќај.</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16369541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20 од Конвенцијата од Будимпешта со нагласен еден елемент („неговите постојни технички можности“).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825500">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напис не наметнува обврска за давателот на услугата да ги развива потребните технички можности за да му овозможи да спроведе преземање податочен сообраќај во реално време. Единствено може да биде обврзан да стори сѐ што е во неговите технички можности, без оглед дали се користи таква техничка можност за време на наредбата.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20440785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20 од Конвенцијата од Будимпешта со нагласен еден елемент („податочен сообраќај“).</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11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8001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Особено, се објаснува што претставуваат, а што не, преносните податоци, како што е дефинирано во член 1 од Конвенцијата од Будимпешта.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26167345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20 од Конвенцијата од Будимпешта со нагласен еден елемент („поврзани со точно определени комуникации“).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914400">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Имајќи ја предвид загриженоста за приватноста поврзана со преземањето податочен сообраќај во реално време, се бара секое извршување на овластувањата според овој член да се однесува на наведените комуникации и да не се даваат овластувања за надзор кои се општи или без прецизирање на надлежните органи.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17106202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20 од Конвенцијата од Будимпешта со нагласен еден елемент („на својата територија“).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47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објаснува како комуникациите мора да се одвиваат на територијата - т.е.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97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барем едно лице или уред што ја прима комуникацијата да се наоѓа на територијата.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29785369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marL="0" marR="812800">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Целта на сесијата е да им овозможи на учесниците сеопфатно разбирање на членовите 19–2</a:t>
            </a:r>
            <a:r>
              <a:rPr lang="sv-SE" sz="1800" dirty="0">
                <a:effectLst/>
                <a:latin typeface="Calibri" panose="020F0502020204030204" pitchFamily="34" charset="0"/>
                <a:ea typeface="Calibri" panose="020F0502020204030204" pitchFamily="34" charset="0"/>
                <a:cs typeface="Arial" panose="020B0604020202020204" pitchFamily="34" charset="0"/>
              </a:rPr>
              <a:t>2</a:t>
            </a:r>
            <a:r>
              <a:rPr lang="mk-MK" sz="1800" dirty="0">
                <a:effectLst/>
                <a:latin typeface="Calibri" panose="020F0502020204030204" pitchFamily="34" charset="0"/>
                <a:ea typeface="Calibri" panose="020F0502020204030204" pitchFamily="34" charset="0"/>
                <a:cs typeface="Arial" panose="020B0604020202020204" pitchFamily="34" charset="0"/>
              </a:rPr>
              <a:t> од Конвенцијата од Будимпешта.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GB" sz="3600" dirty="0"/>
          </a:p>
        </p:txBody>
      </p:sp>
    </p:spTree>
    <p:extLst>
      <p:ext uri="{BB962C8B-B14F-4D97-AF65-F5344CB8AC3E}">
        <p14:creationId xmlns:p14="http://schemas.microsoft.com/office/powerpoint/2010/main" val="31209479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20 од Конвенцијата од Будимпешта со нагласен еден елемент („наместо тоа таа може да усвои законодавни и други мерки кои се неопходни</a:t>
            </a:r>
            <a:r>
              <a:rPr lang="mk-MK"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6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36600">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Во земјите каде што има ограничувања за преземање податочен сообраќај во реално време од страна на органот за спроведување на законот, други законодавни или други мерки што може да бидат потребни за да се осигури дека таквите податоци се снимаат. Тука може да се работи за барање од давателите на услуги да ги дадат потребните технички капацитети за да ги реализираат овластувањата.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259403190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20 од Конвенцијата од Будимпешта со нагласен еден елемент („да му се наложи на давателот на услуги да го држи во тајност“).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14605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Од витално значење е преземањето на податочен сообраќај во реално време да се чува во тајност, или во спротивно, мерката може да биде неуспешна.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14605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4272334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20 од Конвенцијата од Будимпешта со нагласен еден елемент („во согласност со членовите 14 и 15“).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316297630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9ADFBB1-7B02-4717-AEA4-A0D2A92F6065}" type="slidenum">
              <a:rPr lang="en-GB" smtClean="0"/>
              <a:t>33</a:t>
            </a:fld>
            <a:endParaRPr lang="en-GB"/>
          </a:p>
        </p:txBody>
      </p:sp>
    </p:spTree>
    <p:extLst>
      <p:ext uri="{BB962C8B-B14F-4D97-AF65-F5344CB8AC3E}">
        <p14:creationId xmlns:p14="http://schemas.microsoft.com/office/powerpoint/2010/main" val="40963494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9ADFBB1-7B02-4717-AEA4-A0D2A92F6065}" type="slidenum">
              <a:rPr lang="en-GB" smtClean="0"/>
              <a:t>34</a:t>
            </a:fld>
            <a:endParaRPr lang="en-GB"/>
          </a:p>
        </p:txBody>
      </p:sp>
    </p:spTree>
    <p:extLst>
      <p:ext uri="{BB962C8B-B14F-4D97-AF65-F5344CB8AC3E}">
        <p14:creationId xmlns:p14="http://schemas.microsoft.com/office/powerpoint/2010/main" val="290476899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Последно, но не и најмалку важно, членот 21 опишува следење на </a:t>
            </a:r>
            <a:r>
              <a:rPr lang="mk-MK" sz="1800" dirty="0" err="1">
                <a:effectLst/>
                <a:latin typeface="Calibri" panose="020F0502020204030204" pitchFamily="34" charset="0"/>
                <a:ea typeface="Calibri" panose="020F0502020204030204" pitchFamily="34" charset="0"/>
                <a:cs typeface="Arial" panose="020B0604020202020204" pitchFamily="34" charset="0"/>
              </a:rPr>
              <a:t>содржинските</a:t>
            </a:r>
            <a:r>
              <a:rPr lang="mk-MK" sz="1800" dirty="0">
                <a:effectLst/>
                <a:latin typeface="Calibri" panose="020F0502020204030204" pitchFamily="34" charset="0"/>
                <a:ea typeface="Calibri" panose="020F0502020204030204" pitchFamily="34" charset="0"/>
                <a:cs typeface="Arial" panose="020B0604020202020204" pitchFamily="34" charset="0"/>
              </a:rPr>
              <a:t> податоци.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4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800100">
              <a:lnSpc>
                <a:spcPct val="98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Покрај преносните податоци понекогаш органите за спроведување на законот можеби ќе треба да ја знаат вистинската содржина на комуникациите помеѓу осомничените за кривично дело. Некои земји веќе имаат одредби за следење на телефонска комуникација, но не сите им дозволуваат на властите, конкретно, да ги следат комуникациите, освен оние по телефон.</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939800">
              <a:lnSpc>
                <a:spcPct val="9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Тоа е причината зошто, конкретно, во член 21, Конвенцијата од Будимпешта вклучува одредби што им овозможуваат на истражителите да ги следат и снимаат комуникациите со податоци.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7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74700" algn="just">
              <a:lnSpc>
                <a:spcPct val="96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Освен што е многу моќна истражна алатка, следењето на комуникациите е исто така многу </a:t>
            </a:r>
            <a:r>
              <a:rPr lang="mk-MK" sz="1800" dirty="0" err="1">
                <a:effectLst/>
                <a:latin typeface="Calibri" panose="020F0502020204030204" pitchFamily="34" charset="0"/>
                <a:ea typeface="Calibri" panose="020F0502020204030204" pitchFamily="34" charset="0"/>
                <a:cs typeface="Arial" panose="020B0604020202020204" pitchFamily="34" charset="0"/>
              </a:rPr>
              <a:t>интрузивна</a:t>
            </a:r>
            <a:r>
              <a:rPr lang="mk-MK" sz="1800" dirty="0">
                <a:effectLst/>
                <a:latin typeface="Calibri" panose="020F0502020204030204" pitchFamily="34" charset="0"/>
                <a:ea typeface="Calibri" panose="020F0502020204030204" pitchFamily="34" charset="0"/>
                <a:cs typeface="Arial" panose="020B0604020202020204" pitchFamily="34" charset="0"/>
              </a:rPr>
              <a:t> мерка и е дозволено само според условите на Конвенцијата, а во врска со низа сериозни дела што треба да се утврдат со националните закони.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9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23900">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За дополнителни заштитни мерки во врска со тајното набљудување (вклучително и следењето на содржински податоци) што треба да се воведат во националното законодавство од страните на Европската конвенција за човекови права, видете ја збирката од релевантната судска пракса на Европскиот суд за човекови права развиена врз основа на член 8 (право на почитување на приватниот и семејниот живот, домот и кореспонденцијата): http://www.echr.coe.int/Documents/FS_Mass_surveillance_ENG.pdf</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870"/>
              </a:lnSpc>
              <a:spcBef>
                <a:spcPts val="0"/>
              </a:spcBef>
              <a:spcAft>
                <a:spcPts val="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Да се забележи дека став 3 од член 21 им налага на страните да усвојат такви законодавни и други мерки кои се неопходни за да му се наложи на давателот на услуги да го држи во тајност фактот на спроведување на овластувањата предвидени со овој член, како и сите информации во врска со него.</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76830252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723900">
              <a:lnSpc>
                <a:spcPct val="96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прикажува новинарска статија која опишува како француската полиција, откако открила дека серверите на една криминална мрежа за разговор се наоѓаат во нивната земја, поставила технички уред на серверите, што ѝ овозможил на француската полиција да ги следат комуникациите. Услугата за </a:t>
            </a:r>
            <a:r>
              <a:rPr lang="mk-MK" sz="1800" dirty="0" err="1">
                <a:effectLst/>
                <a:latin typeface="Calibri" panose="020F0502020204030204" pitchFamily="34" charset="0"/>
                <a:ea typeface="Calibri" panose="020F0502020204030204" pitchFamily="34" charset="0"/>
                <a:cs typeface="Arial" panose="020B0604020202020204" pitchFamily="34" charset="0"/>
              </a:rPr>
              <a:t>чет</a:t>
            </a:r>
            <a:r>
              <a:rPr lang="mk-MK" sz="1800" dirty="0">
                <a:effectLst/>
                <a:latin typeface="Calibri" panose="020F0502020204030204" pitchFamily="34" charset="0"/>
                <a:ea typeface="Calibri" panose="020F0502020204030204" pitchFamily="34" charset="0"/>
                <a:cs typeface="Arial" panose="020B0604020202020204" pitchFamily="34" charset="0"/>
              </a:rPr>
              <a:t> (разговор), позната како </a:t>
            </a:r>
            <a:r>
              <a:rPr lang="mk-MK" sz="1800" dirty="0" err="1">
                <a:effectLst/>
                <a:latin typeface="Calibri" panose="020F0502020204030204" pitchFamily="34" charset="0"/>
                <a:ea typeface="Calibri" panose="020F0502020204030204" pitchFamily="34" charset="0"/>
                <a:cs typeface="Arial" panose="020B0604020202020204" pitchFamily="34" charset="0"/>
              </a:rPr>
              <a:t>EncroChat</a:t>
            </a:r>
            <a:r>
              <a:rPr lang="mk-MK" sz="1800" dirty="0">
                <a:effectLst/>
                <a:latin typeface="Calibri" panose="020F0502020204030204" pitchFamily="34" charset="0"/>
                <a:ea typeface="Calibri" panose="020F0502020204030204" pitchFamily="34" charset="0"/>
                <a:cs typeface="Arial" panose="020B0604020202020204" pitchFamily="34" charset="0"/>
              </a:rPr>
              <a:t>, имаше 60.000 претплатници. Бидејќи пораките испратени преку </a:t>
            </a:r>
            <a:r>
              <a:rPr lang="mk-MK" sz="1800" dirty="0" err="1">
                <a:effectLst/>
                <a:latin typeface="Calibri" panose="020F0502020204030204" pitchFamily="34" charset="0"/>
                <a:ea typeface="Calibri" panose="020F0502020204030204" pitchFamily="34" charset="0"/>
                <a:cs typeface="Arial" panose="020B0604020202020204" pitchFamily="34" charset="0"/>
              </a:rPr>
              <a:t>чет</a:t>
            </a:r>
            <a:r>
              <a:rPr lang="mk-MK" sz="1800" dirty="0">
                <a:effectLst/>
                <a:latin typeface="Calibri" panose="020F0502020204030204" pitchFamily="34" charset="0"/>
                <a:ea typeface="Calibri" panose="020F0502020204030204" pitchFamily="34" charset="0"/>
                <a:cs typeface="Arial" panose="020B0604020202020204" pitchFamily="34" charset="0"/>
              </a:rPr>
              <a:t> автоматски се бришат и на телефоните на испраќачот и на примателот, полицијата немаше друга опција освен да спроведе следење на комуникациите во живо за да собере докази. Овој доказ последователно го користеа агенциите низ цела Европа за апсење на повеќе од 800 лица. Во Велика Британија беа запленети два тона дрога, неколку десетици пиштоли и 54 милиони фунти сомнителни парични средства.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4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Линк до целата новинарска статија: https://www.bbc.com/news/uk-53263310</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139135046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21 од Конвенцијата од Будимпешта со нагласен еден елемент („сериозни дела“).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153624979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800100">
              <a:lnSpc>
                <a:spcPct val="9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21 од Конвенцијата од Будимпешта со нагласен еден елемент („да собираат или снимаат...да му наложат на давателот на услуги...да собира или да снима… да соработува или да им помага“).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293298086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21 од Конвенцијата од Будимпешта со нагласен еден елемент („технички средства“).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25786743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marL="0" marR="0">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ги претставува целите на оваа сесија. Се истакнува тоа што учесниците треба да очекуваат да научат од слајдовите. Учесниците може да бидат информирани дека овој слајд ќе биде прегледан на крајот на сесијата за да се процени дали се исполнети целите.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236759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21 од Конвенцијата од Будимпешта со нагласен еден елемент („постојни технички можности“).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379017690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21 од Конвенцијата од Будимпешта со нагласен еден елемент („содржински податоци“).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val="12842212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21 од Конвенцијата од Будимпешта со нагласен еден елемент („точно определени комуникации“).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val="396268221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21 од Конвенцијата од Будимпешта со нагласен еден елемент („на нејзината територија“).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val="340276904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21 од Конвенцијата од Будимпешта со нагласен еден елемент („да усвои законодавни и други мерки кои се неопходни“).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6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a:p>
        </p:txBody>
      </p:sp>
    </p:spTree>
    <p:extLst>
      <p:ext uri="{BB962C8B-B14F-4D97-AF65-F5344CB8AC3E}">
        <p14:creationId xmlns:p14="http://schemas.microsoft.com/office/powerpoint/2010/main" val="301140526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gn="just">
              <a:lnSpc>
                <a:spcPct val="9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21 од Конвенцијата од Будимпешта со нагласен еден елемент („за да му се наложи на давателот на услуги да го држи во тајност“).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a:p>
        </p:txBody>
      </p:sp>
    </p:spTree>
    <p:extLst>
      <p:ext uri="{BB962C8B-B14F-4D97-AF65-F5344CB8AC3E}">
        <p14:creationId xmlns:p14="http://schemas.microsoft.com/office/powerpoint/2010/main" val="355305055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21 од Конвенцијата од Будимпешта со нагласен еден елемент („во согласност со членовите 14 и 15“).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1066800">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Како и сите овластувања утврдени во согласност со Конвенцијата од Будимпешта, и ова процедурално овластување подлежи на услови и заштитни мерки. На </a:t>
            </a:r>
            <a:r>
              <a:rPr lang="mk-MK" sz="1800" dirty="0" err="1">
                <a:effectLst/>
                <a:latin typeface="Calibri" panose="020F0502020204030204" pitchFamily="34" charset="0"/>
                <a:ea typeface="Calibri" panose="020F0502020204030204" pitchFamily="34" charset="0"/>
                <a:cs typeface="Arial" panose="020B0604020202020204" pitchFamily="34" charset="0"/>
              </a:rPr>
              <a:t>слајдот</a:t>
            </a:r>
            <a:r>
              <a:rPr lang="mk-MK" sz="1800" dirty="0">
                <a:effectLst/>
                <a:latin typeface="Calibri" panose="020F0502020204030204" pitchFamily="34" charset="0"/>
                <a:ea typeface="Calibri" panose="020F0502020204030204" pitchFamily="34" charset="0"/>
                <a:cs typeface="Arial" panose="020B0604020202020204" pitchFamily="34" charset="0"/>
              </a:rPr>
              <a:t> се наведени можните релевантни заштитни мерки.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a:p>
        </p:txBody>
      </p:sp>
    </p:spTree>
    <p:extLst>
      <p:ext uri="{BB962C8B-B14F-4D97-AF65-F5344CB8AC3E}">
        <p14:creationId xmlns:p14="http://schemas.microsoft.com/office/powerpoint/2010/main" val="343037143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ru-RU" dirty="0"/>
              <a:t>Точен одговор е: </a:t>
            </a:r>
            <a:r>
              <a:rPr lang="en-US" dirty="0"/>
              <a:t>b</a:t>
            </a:r>
            <a:r>
              <a:rPr lang="ru-RU" dirty="0"/>
              <a:t>) Не - овластувањето за претрес може да се примени само во однос на определени компјутери</a:t>
            </a:r>
            <a:r>
              <a:rPr lang="en-US" sz="1200" b="0" dirty="0">
                <a:solidFill>
                  <a:srgbClr val="FF0000"/>
                </a:solidFill>
              </a:rPr>
              <a:t>. </a:t>
            </a:r>
            <a:endParaRPr lang="en-PK" b="0" dirty="0"/>
          </a:p>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a:p>
        </p:txBody>
      </p:sp>
    </p:spTree>
    <p:extLst>
      <p:ext uri="{BB962C8B-B14F-4D97-AF65-F5344CB8AC3E}">
        <p14:creationId xmlns:p14="http://schemas.microsoft.com/office/powerpoint/2010/main" val="48164877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01700">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Член 22 утврдува низа критериуми според кои од страните на Конвенцијата во Будимпешта се бара да воспостават надлежност за кривичните дела утврдени во согласност со членовите 2-11 од Конвенцијата од Будимпешта. Тој ги опфаќа и начелото на територијалност и начелото на државјанство, и исто така објаснува каде страните може да не спроведат одредени одредби.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23900">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Со оглед на транснационалната природа на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-криминалот, член 22, исто така, а ова е многу важно, предвидува консултативен процес кога две држави имаат истовремена јурисдикција врз основа на нивното спроведување на начелото на територијалност и/или начелото на државјанство.</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48</a:t>
            </a:fld>
            <a:endParaRPr lang="en-US"/>
          </a:p>
        </p:txBody>
      </p:sp>
    </p:spTree>
    <p:extLst>
      <p:ext uri="{BB962C8B-B14F-4D97-AF65-F5344CB8AC3E}">
        <p14:creationId xmlns:p14="http://schemas.microsoft.com/office/powerpoint/2010/main" val="101197473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22 од Конвенцијата од Будимпешта со нагласен еден елемент („на нејзината територија“).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11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74700">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елемент го опишува </a:t>
            </a:r>
            <a:r>
              <a:rPr lang="mk-MK" sz="1800" dirty="0" err="1">
                <a:effectLst/>
                <a:latin typeface="Calibri" panose="020F0502020204030204" pitchFamily="34" charset="0"/>
                <a:ea typeface="Calibri" panose="020F0502020204030204" pitchFamily="34" charset="0"/>
                <a:cs typeface="Arial" panose="020B0604020202020204" pitchFamily="34" charset="0"/>
              </a:rPr>
              <a:t>најосновниот</a:t>
            </a:r>
            <a:r>
              <a:rPr lang="mk-MK" sz="1800" dirty="0">
                <a:effectLst/>
                <a:latin typeface="Calibri" panose="020F0502020204030204" pitchFamily="34" charset="0"/>
                <a:ea typeface="Calibri" panose="020F0502020204030204" pitchFamily="34" charset="0"/>
                <a:cs typeface="Arial" panose="020B0604020202020204" pitchFamily="34" charset="0"/>
              </a:rPr>
              <a:t> принцип на територијалност - наведувајќи дека една земја може да ја спроведува својата јурисдикција за прекршок утврден во согласност со членот 2-11 од Конвенцијата од Будимпешта, кога таквото дело е сторено на нејзина територија. </a:t>
            </a:r>
            <a:r>
              <a:rPr lang="mk-MK" sz="1800" dirty="0" err="1">
                <a:effectLst/>
                <a:latin typeface="Calibri" panose="020F0502020204030204" pitchFamily="34" charset="0"/>
                <a:ea typeface="Calibri" panose="020F0502020204030204" pitchFamily="34" charset="0"/>
                <a:cs typeface="Arial" panose="020B0604020202020204" pitchFamily="34" charset="0"/>
              </a:rPr>
              <a:t>Слајдот</a:t>
            </a:r>
            <a:r>
              <a:rPr lang="mk-MK" sz="1800" dirty="0">
                <a:effectLst/>
                <a:latin typeface="Calibri" panose="020F0502020204030204" pitchFamily="34" charset="0"/>
                <a:ea typeface="Calibri" panose="020F0502020204030204" pitchFamily="34" charset="0"/>
                <a:cs typeface="Arial" panose="020B0604020202020204" pitchFamily="34" charset="0"/>
              </a:rPr>
              <a:t> дава примери на случаи кога страната може да се повика на територијалната надлежност.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49</a:t>
            </a:fld>
            <a:endParaRPr lang="en-US"/>
          </a:p>
        </p:txBody>
      </p:sp>
    </p:spTree>
    <p:extLst>
      <p:ext uri="{BB962C8B-B14F-4D97-AF65-F5344CB8AC3E}">
        <p14:creationId xmlns:p14="http://schemas.microsoft.com/office/powerpoint/2010/main" val="29269185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5</a:t>
            </a:fld>
            <a:endParaRPr lang="en-US" altLang="en-US"/>
          </a:p>
        </p:txBody>
      </p:sp>
    </p:spTree>
    <p:extLst>
      <p:ext uri="{BB962C8B-B14F-4D97-AF65-F5344CB8AC3E}">
        <p14:creationId xmlns:p14="http://schemas.microsoft.com/office/powerpoint/2010/main" val="44472697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22 од Конвенцијата од Будимпешта со нагласен еден елемент („брод кој плови под знамето...воздухоплов кој е регистриран според законот...“).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49300">
              <a:lnSpc>
                <a:spcPct val="96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елемент ги наведува дополнителните аспекти на начелото на територијалност - наведувајќи дека една земја може да ја спроведува својата јурисдикција за прекршок утврден во согласност со член 2-11 од Конвенцијата од Будимпешта, кога таквото дело е сторено на брод кој плови под нејзиното знаме или воздухоплов кој е регистриран според нејзините закони. Ова често се смета за важна вклученост бидејќи бродовите и воздухопловите може во одредено време да бидат надвор од вообичаената територијална надлежност на една држава, но државата сепак може да има интерес да ги гони. Многу земји, исто така, имаат јурисдикција во врска со обичните кривични дела кога се сторени на бродови кои го пловат под нивното знаме или воздухоплови регистрирани според нивните закони.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50</a:t>
            </a:fld>
            <a:endParaRPr lang="en-US"/>
          </a:p>
        </p:txBody>
      </p:sp>
    </p:spTree>
    <p:extLst>
      <p:ext uri="{BB962C8B-B14F-4D97-AF65-F5344CB8AC3E}">
        <p14:creationId xmlns:p14="http://schemas.microsoft.com/office/powerpoint/2010/main" val="370049338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27100">
              <a:lnSpc>
                <a:spcPct val="9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22 од Конвенцијата од Будимпешта со нагласен еден елемент („од нејзин државјанин, доколку делото е казниво...онаму каде што е сторено или...надвор од територија која потпаѓа под јурисдикција на која било страна).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87400" algn="just">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елемент го опишува </a:t>
            </a:r>
            <a:r>
              <a:rPr lang="mk-MK" sz="1800" dirty="0" err="1">
                <a:effectLst/>
                <a:latin typeface="Calibri" panose="020F0502020204030204" pitchFamily="34" charset="0"/>
                <a:ea typeface="Calibri" panose="020F0502020204030204" pitchFamily="34" charset="0"/>
                <a:cs typeface="Arial" panose="020B0604020202020204" pitchFamily="34" charset="0"/>
              </a:rPr>
              <a:t>најосновниот</a:t>
            </a:r>
            <a:r>
              <a:rPr lang="mk-MK" sz="1800" dirty="0">
                <a:effectLst/>
                <a:latin typeface="Calibri" panose="020F0502020204030204" pitchFamily="34" charset="0"/>
                <a:ea typeface="Calibri" panose="020F0502020204030204" pitchFamily="34" charset="0"/>
                <a:cs typeface="Arial" panose="020B0604020202020204" pitchFamily="34" charset="0"/>
              </a:rPr>
              <a:t> принцип на територијалност - наведувајќи дека една земја може да ја спроведува својата јурисдикција за прекршок утврден во согласност со членот 2-11 од Конвенцијата од Будимпешта, кога таквото дело е сторено од нејзин државјанин. Постои дополнителен предуслов дека делото или мора да биде прекршок на територијата каде што е сторено, или да се изврши надвор од територијалната јурисдикција на која било држава.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51</a:t>
            </a:fld>
            <a:endParaRPr lang="en-US"/>
          </a:p>
        </p:txBody>
      </p:sp>
    </p:spTree>
    <p:extLst>
      <p:ext uri="{BB962C8B-B14F-4D97-AF65-F5344CB8AC3E}">
        <p14:creationId xmlns:p14="http://schemas.microsoft.com/office/powerpoint/2010/main" val="42911845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939800">
              <a:lnSpc>
                <a:spcPct val="9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22 од Конвенцијата од Будимпешта со нагласен еден елемент („може да го задржи правото да не ги применува или да ги применува само во точно определени случаи или услови правилата за јурисдикција предвидени во став 1.б до 1.д“).</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54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812800">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елемент од суштинско значење им обезбедува на државите можност да не применуваат одредени барања во однос на јурисдикцијата. Всушност, единственото задолжително барање во врска со јурисдикцијата според Конвенцијата од Будимпешта е она што е наведено во член 22.1.а (основниот принцип на територијалност).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br>
              <a:rPr lang="mk-MK" sz="1800" dirty="0">
                <a:effectLst/>
                <a:latin typeface="Calibri" panose="020F0502020204030204" pitchFamily="34" charset="0"/>
                <a:ea typeface="Calibri" panose="020F0502020204030204" pitchFamily="34" charset="0"/>
                <a:cs typeface="Arial" panose="020B0604020202020204" pitchFamily="34" charset="0"/>
              </a:rPr>
            </a:b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52</a:t>
            </a:fld>
            <a:endParaRPr lang="en-US"/>
          </a:p>
        </p:txBody>
      </p:sp>
    </p:spTree>
    <p:extLst>
      <p:ext uri="{BB962C8B-B14F-4D97-AF65-F5344CB8AC3E}">
        <p14:creationId xmlns:p14="http://schemas.microsoft.com/office/powerpoint/2010/main" val="93196518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723900">
              <a:lnSpc>
                <a:spcPct val="9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22 од Конвенцијата од Будимпешта со нагласен еден елемент („наводниот сторител се наоѓа на нејзината територија и таа страна не планира да го екстрадира... единствено врз неговото државјанство,“).</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објаснува дека страната мора да има јурисдикција доколку одбие барање за екстрадиција за наводен сторител исклучиво врз основа на неговото државјанство.</a:t>
            </a:r>
            <a:r>
              <a:rPr lang="mk-MK" sz="1800" dirty="0">
                <a:effectLst/>
                <a:latin typeface="Calibri Light" panose="020F0302020204030204" pitchFamily="34" charset="0"/>
                <a:ea typeface="Calibri" panose="020F0502020204030204" pitchFamily="34" charset="0"/>
                <a:cs typeface="Arial" panose="020B0604020202020204" pitchFamily="34" charset="0"/>
              </a:rPr>
              <a:t> Ова е да се осигури дека наводниот сторител може да биде предмет на кривична постапка во земјата каде што се наоѓа.</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53</a:t>
            </a:fld>
            <a:endParaRPr lang="en-US"/>
          </a:p>
        </p:txBody>
      </p:sp>
    </p:spTree>
    <p:extLst>
      <p:ext uri="{BB962C8B-B14F-4D97-AF65-F5344CB8AC3E}">
        <p14:creationId xmlns:p14="http://schemas.microsoft.com/office/powerpoint/2010/main" val="163875943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762000">
              <a:lnSpc>
                <a:spcPct val="9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22 од Конвенцијата од Будимпешта со нагласен еден елемент („не ја исклучува кривичната јурисдикција...во согласност со нејзиното домашно право.“)</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965200">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Важна карактеристика на Конвенцијата од Будимпешта е тоа што не исклучува каква било кривична јурисдикција што една страна може да посака да ја спроведе преку одредбите на домашното право.</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54</a:t>
            </a:fld>
            <a:endParaRPr lang="en-US"/>
          </a:p>
        </p:txBody>
      </p:sp>
    </p:spTree>
    <p:extLst>
      <p:ext uri="{BB962C8B-B14F-4D97-AF65-F5344CB8AC3E}">
        <p14:creationId xmlns:p14="http://schemas.microsoft.com/office/powerpoint/2010/main" val="363826224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889000">
              <a:lnSpc>
                <a:spcPct val="93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левата страна, овој слајд го ​​прикажува текстот на член 22 од Конвенцијата од Будимпешта со нагласен еден елемент („две или повеќе страни тврдат дека имаат јурисдикција...ќе се консултираат со цел да се определи најсоодветната јурисдикција за гонење на тоа дело.“)</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85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На десната страна на овој слајд се дава објаснување на нагласениот елемент.</a:t>
            </a: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11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74700">
              <a:lnSpc>
                <a:spcPct val="98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Со оглед на транснационалната природа на </a:t>
            </a:r>
            <a:r>
              <a:rPr lang="mk-MK" sz="1800" dirty="0" err="1">
                <a:effectLst/>
                <a:latin typeface="Calibri" panose="020F0502020204030204" pitchFamily="34" charset="0"/>
                <a:ea typeface="Calibri" panose="020F0502020204030204" pitchFamily="34" charset="0"/>
                <a:cs typeface="Arial" panose="020B0604020202020204" pitchFamily="34" charset="0"/>
              </a:rPr>
              <a:t>сајбер</a:t>
            </a:r>
            <a:r>
              <a:rPr lang="mk-MK" sz="1800" dirty="0">
                <a:effectLst/>
                <a:latin typeface="Calibri" panose="020F0502020204030204" pitchFamily="34" charset="0"/>
                <a:ea typeface="Calibri" panose="020F0502020204030204" pitchFamily="34" charset="0"/>
                <a:cs typeface="Arial" panose="020B0604020202020204" pitchFamily="34" charset="0"/>
              </a:rPr>
              <a:t>-криминалот, не е невообичаено да има ситуации кога повеќе од една страна ќе има јурисдикција за прекршок или сторител. Како што е наведено во став 239 од </a:t>
            </a:r>
            <a:r>
              <a:rPr lang="mk-MK" sz="1800" dirty="0" err="1">
                <a:effectLst/>
                <a:latin typeface="Calibri" panose="020F0502020204030204" pitchFamily="34" charset="0"/>
                <a:ea typeface="Calibri" panose="020F0502020204030204" pitchFamily="34" charset="0"/>
                <a:cs typeface="Arial" panose="020B0604020202020204" pitchFamily="34" charset="0"/>
              </a:rPr>
              <a:t>Објаснувачкиот</a:t>
            </a:r>
            <a:r>
              <a:rPr lang="mk-MK" sz="1800" dirty="0">
                <a:effectLst/>
                <a:latin typeface="Calibri" panose="020F0502020204030204" pitchFamily="34" charset="0"/>
                <a:ea typeface="Calibri" panose="020F0502020204030204" pitchFamily="34" charset="0"/>
                <a:cs typeface="Arial" panose="020B0604020202020204" pitchFamily="34" charset="0"/>
              </a:rPr>
              <a:t> извештај на Конвенцијата од Будимпешта, </a:t>
            </a:r>
            <a:r>
              <a:rPr lang="mk-MK" sz="1800" i="1" dirty="0">
                <a:effectLst/>
                <a:latin typeface="Calibri" panose="020F0502020204030204" pitchFamily="34" charset="0"/>
                <a:ea typeface="Calibri" panose="020F0502020204030204" pitchFamily="34" charset="0"/>
                <a:cs typeface="Arial" panose="020B0604020202020204" pitchFamily="34" charset="0"/>
              </a:rPr>
              <a:t>„На пример, многу напади со вируси, измами и повреди на авторските права извршени преку Интернет се насочени кон жртви кои се наоѓаат во многу држави. Со цел</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26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23900" lvl="0" indent="0" algn="l" defTabSz="914400" rtl="0" eaLnBrk="1" fontAlgn="auto" latinLnBrk="0" hangingPunct="1">
              <a:lnSpc>
                <a:spcPct val="92000"/>
              </a:lnSpc>
              <a:spcBef>
                <a:spcPts val="0"/>
              </a:spcBef>
              <a:spcAft>
                <a:spcPts val="0"/>
              </a:spcAft>
              <a:buClrTx/>
              <a:buSzTx/>
              <a:buFontTx/>
              <a:buNone/>
              <a:tabLst/>
              <a:defRPr/>
            </a:pPr>
            <a:r>
              <a:rPr lang="mk-MK" sz="1800" i="1" dirty="0">
                <a:effectLst/>
                <a:latin typeface="Calibri" panose="020F0502020204030204" pitchFamily="34" charset="0"/>
                <a:ea typeface="Calibri" panose="020F0502020204030204" pitchFamily="34" charset="0"/>
                <a:cs typeface="Arial" panose="020B0604020202020204" pitchFamily="34" charset="0"/>
              </a:rPr>
              <a:t>да се избегне удвојување на напорите, непотребни непријатности за сведоците или конкуренција меѓу службените лица за спроведување на законот на засегнатите држави, или на друг начин да ја олесни ефикасноста или правичноста на постапките, погодените</a:t>
            </a:r>
            <a:r>
              <a:rPr lang="sv-SE" sz="1800" i="1" dirty="0">
                <a:effectLst/>
                <a:latin typeface="Calibri" panose="020F0502020204030204" pitchFamily="34" charset="0"/>
                <a:ea typeface="Calibri" panose="020F0502020204030204" pitchFamily="34" charset="0"/>
                <a:cs typeface="Arial" panose="020B0604020202020204" pitchFamily="34" charset="0"/>
              </a:rPr>
              <a:t> </a:t>
            </a:r>
            <a:r>
              <a:rPr lang="mk-MK" sz="1800" i="1" dirty="0">
                <a:effectLst/>
                <a:latin typeface="Calibri" panose="020F0502020204030204" pitchFamily="34" charset="0"/>
                <a:ea typeface="Calibri" panose="020F0502020204030204" pitchFamily="34" charset="0"/>
                <a:cs typeface="Arial" panose="020B0604020202020204" pitchFamily="34" charset="0"/>
              </a:rPr>
              <a:t>страни треба да се консултираат за да се утврди соодветно место за гонење.“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23900">
              <a:lnSpc>
                <a:spcPct val="92000"/>
              </a:lnSpc>
              <a:spcBef>
                <a:spcPts val="0"/>
              </a:spcBef>
              <a:spcAft>
                <a:spcPts val="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55</a:t>
            </a:fld>
            <a:endParaRPr lang="en-US"/>
          </a:p>
        </p:txBody>
      </p:sp>
    </p:spTree>
    <p:extLst>
      <p:ext uri="{BB962C8B-B14F-4D97-AF65-F5344CB8AC3E}">
        <p14:creationId xmlns:p14="http://schemas.microsoft.com/office/powerpoint/2010/main" val="247513195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9ADFBB1-7B02-4717-AEA4-A0D2A92F6065}" type="slidenum">
              <a:rPr lang="en-GB" smtClean="0"/>
              <a:t>56</a:t>
            </a:fld>
            <a:endParaRPr lang="en-GB"/>
          </a:p>
        </p:txBody>
      </p:sp>
    </p:spTree>
    <p:extLst>
      <p:ext uri="{BB962C8B-B14F-4D97-AF65-F5344CB8AC3E}">
        <p14:creationId xmlns:p14="http://schemas.microsoft.com/office/powerpoint/2010/main" val="29407023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marL="0" marR="50800">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ги претставува целите на оваа сесија. Обучувачот може да ги помине овие цели за да се осигура дека овие аспекти се опфатени во овој модул.</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831449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9ADFBB1-7B02-4717-AEA4-A0D2A92F6065}" type="slidenum">
              <a:rPr lang="en-GB" smtClean="0"/>
              <a:t>58</a:t>
            </a:fld>
            <a:endParaRPr lang="en-GB"/>
          </a:p>
        </p:txBody>
      </p:sp>
    </p:spTree>
    <p:extLst>
      <p:ext uri="{BB962C8B-B14F-4D97-AF65-F5344CB8AC3E}">
        <p14:creationId xmlns:p14="http://schemas.microsoft.com/office/powerpoint/2010/main" val="34140045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Претресот и запленувањето се опишани со член 19 од Конвенцијата од Будимпешта.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74700">
              <a:lnSpc>
                <a:spcPct val="99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Повеќето од националните процесни правила вклучуваат општи регулативи за претрес и запленување, но не сите имаат специфични правила со кои се регулира претрес и запленување на компјутери. Многу јурисдикции можат да функционираат добро само со традиционален претрес и запленување. Сепак, реалниот свет нѐ учи дека дигиталните истраги се соочуваат со предизвици кои претходно биле непознати, предизвикани, на пример, од меѓусебната поврзаност на компјутерските системи.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11200">
              <a:lnSpc>
                <a:spcPct val="94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Соочувајќи се со таквиот вид нови прашања Конвенцијата од Будимпешта создаде специфични правила за справување со претрес и запленување во дигиталниот свет. Како резултат на тоа, таа ја организира можноста за пребарување во компјутерски систем, во медиум за складирање и во компјутерски систем до кој може да се пристапи од првичниот. Оваа последна можност му  овозможува на органот „експедитивно“ да го прошири претресот на друг систем кога, при законски претрес на специфичен компјутерски систем или негов дел овој орган има разумна основа да верува дека бараните податоци се складирани на друг компјутерски систем на неговата територија.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00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723900">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Во врска со истражните овластувања, член 19 бара истражителите да имаат овластување за „заплена или слично обезбедување“ на компјутерските податоци до кои се пристапило и да му наложат на секое лице што има знаење за функционирањето на компјутерскиот систем или мерките што се применуваат за заштита на компјутерските податоци во него, да ги обезбеди, во рамки на она што е разумно, потребните информации, за да се овозможи претрес и запленување.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1041400">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Со оглед на различните можности и </a:t>
            </a:r>
            <a:r>
              <a:rPr lang="mk-MK" sz="1800" dirty="0" err="1">
                <a:effectLst/>
                <a:latin typeface="Calibri" panose="020F0502020204030204" pitchFamily="34" charset="0"/>
                <a:ea typeface="Calibri" panose="020F0502020204030204" pitchFamily="34" charset="0"/>
                <a:cs typeface="Arial" panose="020B0604020202020204" pitchFamily="34" charset="0"/>
              </a:rPr>
              <a:t>поефикасните</a:t>
            </a:r>
            <a:r>
              <a:rPr lang="mk-MK" sz="1800" dirty="0">
                <a:effectLst/>
                <a:latin typeface="Calibri" panose="020F0502020204030204" pitchFamily="34" charset="0"/>
                <a:ea typeface="Calibri" panose="020F0502020204030204" pitchFamily="34" charset="0"/>
                <a:cs typeface="Arial" panose="020B0604020202020204" pitchFamily="34" charset="0"/>
              </a:rPr>
              <a:t> начини што се достапни за запленување на компјутерски податоци, Конвенцијата од Будимпешта дава список на основни дејствија што истражувачите треба да бидат овластени да ги извршуваат... (следен слајд)</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25306295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787400">
              <a:lnSpc>
                <a:spcPct val="92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Основните дејствија за кои истражителите треба законски да се овластени да ги извршуваат за време на процесот на законското запленување на компјутерски податоци, според Конвенцијата од Будимпешта, се следниве: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430"/>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mk-MK" sz="1800" dirty="0">
              <a:effectLst/>
              <a:latin typeface="Calibri" panose="020F0502020204030204" pitchFamily="34" charset="0"/>
              <a:ea typeface="Times New Roman" panose="02020603050405020304" pitchFamily="18" charset="0"/>
              <a:cs typeface="Arial" panose="020B0604020202020204" pitchFamily="34" charset="0"/>
            </a:endParaRPr>
          </a:p>
          <a:p>
            <a:pPr marL="0" marR="0">
              <a:lnSpc>
                <a:spcPts val="143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а) физички да запленуваат компјутерски системи,</a:t>
            </a:r>
          </a:p>
          <a:p>
            <a:pPr marL="0" marR="0">
              <a:lnSpc>
                <a:spcPts val="1430"/>
              </a:lnSpc>
              <a:spcBef>
                <a:spcPts val="0"/>
              </a:spcBef>
              <a:spcAft>
                <a:spcPts val="0"/>
              </a:spcAft>
            </a:pPr>
            <a:endParaRPr lang="mk-MK"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43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б) да направат и задржат копија од тие компјутерски податоци (што е важно во случај податоците да се зачувани на поголем сервер, каде што физичкото отстранување е невозможно, а исто така и кога физичкото запленување би ги повредило правата на другите луѓе кои имаат право на пристап до таа машина - на пример, сервер на голема компанија)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435"/>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spcBef>
                <a:spcPts val="0"/>
              </a:spcBef>
              <a:spcAft>
                <a:spcPts val="0"/>
              </a:spcAft>
              <a:buFont typeface="+mj-lt"/>
              <a:buNone/>
              <a:tabLst>
                <a:tab pos="15240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в) да го сочуваат интегритетот на релевантните складирани компјутерски податоци и конечно да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1016000" lvl="0" indent="0">
              <a:lnSpc>
                <a:spcPct val="90000"/>
              </a:lnSpc>
              <a:spcBef>
                <a:spcPts val="0"/>
              </a:spcBef>
              <a:spcAft>
                <a:spcPts val="0"/>
              </a:spcAft>
              <a:buFont typeface="+mj-lt"/>
              <a:buNone/>
              <a:tabLst>
                <a:tab pos="160020" algn="l"/>
              </a:tabLst>
            </a:pPr>
            <a:r>
              <a:rPr lang="mk-MK" sz="1800" dirty="0">
                <a:effectLst/>
                <a:latin typeface="Calibri" panose="020F0502020204030204" pitchFamily="34" charset="0"/>
                <a:ea typeface="Calibri" panose="020F0502020204030204" pitchFamily="34" charset="0"/>
                <a:cs typeface="Arial" panose="020B0604020202020204" pitchFamily="34" charset="0"/>
              </a:rPr>
              <a:t>г) да ги направат непристапни или да ги отстранат тие компјутерски податоци од компјутерскиот систем до кој се пристапило.</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6985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Оваа последна одредба е релевантна, на пример, кога физичкото запленување е невозможно, но може да настане вистинска штета ако трето лице добие пристап до податоците.</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98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Со исклучок на самото запленување на податоците во сопствениот и оригиналниот запис, сите овие процесни можности се специфични мерки во дигиталната средина.</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4115738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800100">
              <a:lnSpc>
                <a:spcPct val="95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прикажува новинарска статија што опишува претрес и запленување спроведени од страна на Работната група за борба против експлоатација на деца на Федералното биро за истраги на САД (ФБИ). Според написот, ФБИ запленило над дваесет надворешни </a:t>
            </a:r>
            <a:r>
              <a:rPr lang="mk-MK" sz="1800" dirty="0" err="1">
                <a:effectLst/>
                <a:latin typeface="Calibri" panose="020F0502020204030204" pitchFamily="34" charset="0"/>
                <a:ea typeface="Calibri" panose="020F0502020204030204" pitchFamily="34" charset="0"/>
                <a:cs typeface="Arial" panose="020B0604020202020204" pitchFamily="34" charset="0"/>
              </a:rPr>
              <a:t>хард</a:t>
            </a:r>
            <a:r>
              <a:rPr lang="mk-MK" sz="1800" dirty="0">
                <a:effectLst/>
                <a:latin typeface="Calibri" panose="020F0502020204030204" pitchFamily="34" charset="0"/>
                <a:ea typeface="Calibri" panose="020F0502020204030204" pitchFamily="34" charset="0"/>
                <a:cs typeface="Arial" panose="020B0604020202020204" pitchFamily="34" charset="0"/>
              </a:rPr>
              <a:t>-дискови од живеалиштето на поединец обвинет за поседување детски порнографски слики.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a:lnSpc>
                <a:spcPts val="1685"/>
              </a:lnSpc>
              <a:spcBef>
                <a:spcPts val="0"/>
              </a:spcBef>
              <a:spcAft>
                <a:spcPts val="0"/>
              </a:spcAft>
            </a:pPr>
            <a:r>
              <a:rPr lang="mk-MK" sz="1800" dirty="0">
                <a:effectLst/>
                <a:latin typeface="Times New Roman" panose="02020603050405020304" pitchFamily="18" charset="0"/>
                <a:ea typeface="Times New Roman" panose="02020603050405020304" pitchFamily="18"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927100">
              <a:lnSpc>
                <a:spcPct val="89000"/>
              </a:lnSpc>
              <a:spcBef>
                <a:spcPts val="0"/>
              </a:spcBef>
              <a:spcAft>
                <a:spcPts val="0"/>
              </a:spcAft>
            </a:pPr>
            <a:r>
              <a:rPr lang="mk-MK" sz="1800" dirty="0">
                <a:solidFill>
                  <a:srgbClr val="111111"/>
                </a:solidFill>
                <a:effectLst/>
                <a:latin typeface="Calibri" panose="020F0502020204030204" pitchFamily="34" charset="0"/>
                <a:ea typeface="Calibri" panose="020F0502020204030204" pitchFamily="34" charset="0"/>
                <a:cs typeface="Arial" panose="020B0604020202020204" pitchFamily="34" charset="0"/>
              </a:rPr>
              <a:t>Линк до целата статија: https://www.insider.com/children-youtube-channel-child-porn-the-happy-scientist-charges-kids-2020-9</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24856618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1143000">
              <a:lnSpc>
                <a:spcPct val="90000"/>
              </a:lnSpc>
              <a:spcBef>
                <a:spcPts val="0"/>
              </a:spcBef>
              <a:spcAft>
                <a:spcPts val="0"/>
              </a:spcAft>
            </a:pPr>
            <a:r>
              <a:rPr lang="mk-MK" sz="1800" dirty="0">
                <a:effectLst/>
                <a:latin typeface="Calibri" panose="020F0502020204030204" pitchFamily="34" charset="0"/>
                <a:ea typeface="Calibri" panose="020F0502020204030204" pitchFamily="34" charset="0"/>
                <a:cs typeface="Arial" panose="020B0604020202020204" pitchFamily="34" charset="0"/>
              </a:rPr>
              <a:t>Овој слајд покажува новинарска статија што опишува претрес и запленување спроведени од германската полиција, заедно со Европол и агенциите за спроведување на законот од САД, Холандија и Франција.</a:t>
            </a:r>
            <a:r>
              <a:rPr lang="mk-MK"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Ова беше дел од </a:t>
            </a:r>
            <a:r>
              <a:rPr lang="mk-MK" sz="1800" dirty="0">
                <a:effectLst/>
                <a:latin typeface="Calibri" panose="020F0502020204030204" pitchFamily="34" charset="0"/>
                <a:ea typeface="Calibri" panose="020F0502020204030204" pitchFamily="34" charset="0"/>
                <a:cs typeface="Arial" panose="020B0604020202020204" pitchFamily="34" charset="0"/>
              </a:rPr>
              <a:t>координирани меѓународни напори да се урне </a:t>
            </a:r>
            <a:r>
              <a:rPr lang="en-US" sz="1800" dirty="0">
                <a:effectLst/>
                <a:latin typeface="Calibri" panose="020F0502020204030204" pitchFamily="34" charset="0"/>
                <a:ea typeface="Calibri" panose="020F0502020204030204" pitchFamily="34" charset="0"/>
                <a:cs typeface="Arial" panose="020B0604020202020204" pitchFamily="34" charset="0"/>
              </a:rPr>
              <a:t>Dark Web</a:t>
            </a:r>
            <a:r>
              <a:rPr lang="mk-MK" sz="1800" dirty="0">
                <a:effectLst/>
                <a:latin typeface="Calibri" panose="020F0502020204030204" pitchFamily="34" charset="0"/>
                <a:ea typeface="Calibri" panose="020F0502020204030204" pitchFamily="34" charset="0"/>
                <a:cs typeface="Arial" panose="020B0604020202020204" pitchFamily="34" charset="0"/>
              </a:rPr>
              <a:t> пазар познат како </a:t>
            </a:r>
            <a:r>
              <a:rPr lang="en-US" sz="1800" dirty="0">
                <a:effectLst/>
                <a:latin typeface="Calibri" panose="020F0502020204030204" pitchFamily="34" charset="0"/>
                <a:ea typeface="Calibri" panose="020F0502020204030204" pitchFamily="34" charset="0"/>
                <a:cs typeface="Arial" panose="020B0604020202020204" pitchFamily="34" charset="0"/>
              </a:rPr>
              <a:t>Wall Street Market</a:t>
            </a:r>
            <a:r>
              <a:rPr lang="mk-MK" sz="1800" dirty="0">
                <a:effectLst/>
                <a:latin typeface="Calibri" panose="020F0502020204030204" pitchFamily="34" charset="0"/>
                <a:ea typeface="Calibri" panose="020F0502020204030204" pitchFamily="34" charset="0"/>
                <a:cs typeface="Arial" panose="020B0604020202020204" pitchFamily="34" charset="0"/>
              </a:rPr>
              <a:t>, на кој корисниците продаваа нелегални производи како што се дрога, оружје, кориснички податоци за најава и алатки за </a:t>
            </a:r>
            <a:r>
              <a:rPr lang="mk-MK" sz="1800" dirty="0" err="1">
                <a:effectLst/>
                <a:latin typeface="Calibri" panose="020F0502020204030204" pitchFamily="34" charset="0"/>
                <a:ea typeface="Calibri" panose="020F0502020204030204" pitchFamily="34" charset="0"/>
                <a:cs typeface="Arial" panose="020B0604020202020204" pitchFamily="34" charset="0"/>
              </a:rPr>
              <a:t>хакирање</a:t>
            </a:r>
            <a:r>
              <a:rPr lang="mk-MK" sz="1800" dirty="0">
                <a:effectLst/>
                <a:latin typeface="Calibri" panose="020F0502020204030204" pitchFamily="34" charset="0"/>
                <a:ea typeface="Calibri" panose="020F0502020204030204" pitchFamily="34" charset="0"/>
                <a:cs typeface="Arial" panose="020B0604020202020204" pitchFamily="34" charset="0"/>
              </a:rPr>
              <a:t>. Обучувачот треба да го искористи овој пример за да покаже како опсегот на овластувањето за спроведување на заплена во врска со компјутерските податоци не само што се однесува на физичката заплена на компјутерските системи и уредите за складирање, туку и на оневозможувањето на пристап до компјутерските податоци.</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4589524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9DE959-8F66-48C8-9B75-7129AEC57E19}"/>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1249599-89B8-4E5B-8E53-25E3A1D3DB77}"/>
              </a:ext>
            </a:extLst>
          </p:cNvPr>
          <p:cNvSpPr>
            <a:spLocks noGrp="1"/>
          </p:cNvSpPr>
          <p:nvPr>
            <p:ph type="dt" sz="half" idx="10"/>
          </p:nvPr>
        </p:nvSpPr>
        <p:spPr/>
        <p:txBody>
          <a:bodyPr/>
          <a:lstStyle>
            <a:lvl1pPr>
              <a:defRPr/>
            </a:lvl1pPr>
          </a:lstStyle>
          <a:p>
            <a:pPr>
              <a:defRPr/>
            </a:pPr>
            <a:fld id="{1CAE1E52-A942-4EA4-AB65-A06FB2ABB356}" type="datetimeFigureOut">
              <a:rPr lang="en-GB"/>
              <a:pPr>
                <a:defRPr/>
              </a:pPr>
              <a:t>28/06/2021</a:t>
            </a:fld>
            <a:endParaRPr lang="en-GB"/>
          </a:p>
        </p:txBody>
      </p:sp>
      <p:sp>
        <p:nvSpPr>
          <p:cNvPr id="5" name="Footer Placeholder 4">
            <a:extLst>
              <a:ext uri="{FF2B5EF4-FFF2-40B4-BE49-F238E27FC236}">
                <a16:creationId xmlns:a16="http://schemas.microsoft.com/office/drawing/2014/main" id="{F678A98B-0E09-4612-9346-46C6FC3C6978}"/>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EC23F55A-8CF0-4C9C-A0A6-604CE946188C}"/>
              </a:ext>
            </a:extLst>
          </p:cNvPr>
          <p:cNvSpPr>
            <a:spLocks noGrp="1"/>
          </p:cNvSpPr>
          <p:nvPr>
            <p:ph type="sldNum" sz="quarter" idx="12"/>
          </p:nvPr>
        </p:nvSpPr>
        <p:spPr>
          <a:xfrm>
            <a:off x="7086600" y="6588125"/>
            <a:ext cx="2057400" cy="285810"/>
          </a:xfrm>
          <a:prstGeom prst="rect">
            <a:avLst/>
          </a:prstGeom>
        </p:spPr>
        <p:txBody>
          <a:bodyPr/>
          <a:lstStyle>
            <a:lvl1pPr>
              <a:defRPr/>
            </a:lvl1pPr>
          </a:lstStyle>
          <a:p>
            <a:fld id="{3B3521C2-0219-4B01-9135-CC48710C7539}" type="slidenum">
              <a:rPr lang="en-GB" altLang="en-US"/>
              <a:pPr/>
              <a:t>‹#›</a:t>
            </a:fld>
            <a:endParaRPr lang="en-GB" altLang="en-US"/>
          </a:p>
        </p:txBody>
      </p:sp>
    </p:spTree>
    <p:extLst>
      <p:ext uri="{BB962C8B-B14F-4D97-AF65-F5344CB8AC3E}">
        <p14:creationId xmlns:p14="http://schemas.microsoft.com/office/powerpoint/2010/main" val="3656387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3E6566A-A50E-4906-A19E-4FB9E76A4144}"/>
              </a:ext>
            </a:extLst>
          </p:cNvPr>
          <p:cNvSpPr>
            <a:spLocks noGrp="1"/>
          </p:cNvSpPr>
          <p:nvPr>
            <p:ph type="dt" sz="half" idx="10"/>
          </p:nvPr>
        </p:nvSpPr>
        <p:spPr/>
        <p:txBody>
          <a:bodyPr/>
          <a:lstStyle>
            <a:lvl1pPr>
              <a:defRPr/>
            </a:lvl1pPr>
          </a:lstStyle>
          <a:p>
            <a:pPr>
              <a:defRPr/>
            </a:pPr>
            <a:fld id="{E22C3D5C-F3BE-44B6-82DD-E7C4C8916EA0}" type="datetimeFigureOut">
              <a:rPr lang="en-GB"/>
              <a:pPr>
                <a:defRPr/>
              </a:pPr>
              <a:t>28/06/2021</a:t>
            </a:fld>
            <a:endParaRPr lang="en-GB"/>
          </a:p>
        </p:txBody>
      </p:sp>
      <p:sp>
        <p:nvSpPr>
          <p:cNvPr id="5" name="Footer Placeholder 4">
            <a:extLst>
              <a:ext uri="{FF2B5EF4-FFF2-40B4-BE49-F238E27FC236}">
                <a16:creationId xmlns:a16="http://schemas.microsoft.com/office/drawing/2014/main" id="{8A268102-AF15-496D-8BA6-68A51B185041}"/>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E36EC1A9-0935-48AF-98AC-717D1CEB4CF4}"/>
              </a:ext>
            </a:extLst>
          </p:cNvPr>
          <p:cNvSpPr>
            <a:spLocks noGrp="1"/>
          </p:cNvSpPr>
          <p:nvPr>
            <p:ph type="sldNum" sz="quarter" idx="12"/>
          </p:nvPr>
        </p:nvSpPr>
        <p:spPr>
          <a:xfrm>
            <a:off x="7086600" y="6588125"/>
            <a:ext cx="2057400" cy="285810"/>
          </a:xfrm>
          <a:prstGeom prst="rect">
            <a:avLst/>
          </a:prstGeom>
        </p:spPr>
        <p:txBody>
          <a:bodyPr/>
          <a:lstStyle>
            <a:lvl1pPr>
              <a:defRPr/>
            </a:lvl1pPr>
          </a:lstStyle>
          <a:p>
            <a:fld id="{A4A5ECFF-5C9A-42B4-A985-E4790B0921A2}" type="slidenum">
              <a:rPr lang="en-GB" altLang="en-US"/>
              <a:pPr/>
              <a:t>‹#›</a:t>
            </a:fld>
            <a:endParaRPr lang="en-GB" altLang="en-US" dirty="0"/>
          </a:p>
        </p:txBody>
      </p:sp>
    </p:spTree>
    <p:extLst>
      <p:ext uri="{BB962C8B-B14F-4D97-AF65-F5344CB8AC3E}">
        <p14:creationId xmlns:p14="http://schemas.microsoft.com/office/powerpoint/2010/main" val="15688299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857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189B147-4B66-4E97-B70A-11C2806E34CA}"/>
              </a:ext>
            </a:extLst>
          </p:cNvPr>
          <p:cNvSpPr>
            <a:spLocks noGrp="1"/>
          </p:cNvSpPr>
          <p:nvPr>
            <p:ph type="dt" sz="half" idx="10"/>
          </p:nvPr>
        </p:nvSpPr>
        <p:spPr/>
        <p:txBody>
          <a:bodyPr/>
          <a:lstStyle>
            <a:lvl1pPr>
              <a:defRPr/>
            </a:lvl1pPr>
          </a:lstStyle>
          <a:p>
            <a:pPr>
              <a:defRPr/>
            </a:pPr>
            <a:fld id="{80AF0C5A-254C-4B55-9DDA-00B85131A43C}" type="datetimeFigureOut">
              <a:rPr lang="en-GB"/>
              <a:pPr>
                <a:defRPr/>
              </a:pPr>
              <a:t>28/06/2021</a:t>
            </a:fld>
            <a:endParaRPr lang="en-GB"/>
          </a:p>
        </p:txBody>
      </p:sp>
      <p:sp>
        <p:nvSpPr>
          <p:cNvPr id="5" name="Footer Placeholder 4">
            <a:extLst>
              <a:ext uri="{FF2B5EF4-FFF2-40B4-BE49-F238E27FC236}">
                <a16:creationId xmlns:a16="http://schemas.microsoft.com/office/drawing/2014/main" id="{B041ED0F-3F4F-4191-95D9-03287ACFF4E3}"/>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9CA3C550-FDA0-40D4-90E1-A3D5C9AB77DC}"/>
              </a:ext>
            </a:extLst>
          </p:cNvPr>
          <p:cNvSpPr>
            <a:spLocks noGrp="1"/>
          </p:cNvSpPr>
          <p:nvPr>
            <p:ph type="sldNum" sz="quarter" idx="12"/>
          </p:nvPr>
        </p:nvSpPr>
        <p:spPr/>
        <p:txBody>
          <a:bodyPr/>
          <a:lstStyle>
            <a:lvl1pPr>
              <a:defRPr/>
            </a:lvl1pPr>
          </a:lstStyle>
          <a:p>
            <a:fld id="{0C938412-91F3-4CFB-A3F9-23742A0FFCC3}" type="slidenum">
              <a:rPr lang="en-GB" altLang="en-US"/>
              <a:pPr/>
              <a:t>‹#›</a:t>
            </a:fld>
            <a:endParaRPr lang="en-GB" altLang="en-US"/>
          </a:p>
        </p:txBody>
      </p:sp>
    </p:spTree>
    <p:extLst>
      <p:ext uri="{BB962C8B-B14F-4D97-AF65-F5344CB8AC3E}">
        <p14:creationId xmlns:p14="http://schemas.microsoft.com/office/powerpoint/2010/main" val="3685928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5" name="Slide Number Placeholder 4">
            <a:extLst>
              <a:ext uri="{FF2B5EF4-FFF2-40B4-BE49-F238E27FC236}">
                <a16:creationId xmlns:a16="http://schemas.microsoft.com/office/drawing/2014/main"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a16="http://schemas.microsoft.com/office/drawing/2014/main"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id="{20A8AF00-8302-4EB6-B590-39BD369534EC}"/>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id="{9F79EE9D-52D5-4B6B-99C5-F7B7EF500FFC}"/>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id="{D8D75C77-33AE-4D9D-81BB-E84439877287}"/>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pic>
        <p:nvPicPr>
          <p:cNvPr id="11" name="Picture 2" descr="Asking questions | TeachingEnglish | British Council | BBC">
            <a:extLst>
              <a:ext uri="{FF2B5EF4-FFF2-40B4-BE49-F238E27FC236}">
                <a16:creationId xmlns:a16="http://schemas.microsoft.com/office/drawing/2014/main" id="{4847C7E7-B06A-4BDA-9B87-24735A9E213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B9F9D650-1009-46ED-8222-4EE43ED14297}"/>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id="{4840FB52-8F74-4C62-BC14-146E37352582}"/>
              </a:ext>
            </a:extLst>
          </p:cNvP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dirty="0"/>
          </a:p>
        </p:txBody>
      </p:sp>
      <p:sp>
        <p:nvSpPr>
          <p:cNvPr id="11" name="Rectangle 11">
            <a:extLst>
              <a:ext uri="{FF2B5EF4-FFF2-40B4-BE49-F238E27FC236}">
                <a16:creationId xmlns:a16="http://schemas.microsoft.com/office/drawing/2014/main" id="{C0713AAC-84AF-4971-8FCB-8CABFE853DD0}"/>
              </a:ext>
            </a:extLst>
          </p:cNvPr>
          <p:cNvSpPr>
            <a:spLocks noChangeArrowheads="1"/>
          </p:cNvSpPr>
          <p:nvPr userDrawn="1"/>
        </p:nvSpPr>
        <p:spPr bwMode="auto">
          <a:xfrm>
            <a:off x="-60382" y="6596936"/>
            <a:ext cx="321765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i="0" baseline="0" dirty="0">
                <a:solidFill>
                  <a:srgbClr val="FFFFFF"/>
                </a:solidFill>
                <a:latin typeface="Verdana" panose="020B0604030504040204" pitchFamily="34" charset="0"/>
                <a:ea typeface="Verdana" panose="020B0604030504040204" pitchFamily="34" charset="0"/>
              </a:rPr>
              <a:t>www.coe.int/cybercrime			</a:t>
            </a:r>
          </a:p>
        </p:txBody>
      </p:sp>
      <p:sp>
        <p:nvSpPr>
          <p:cNvPr id="14" name="Slide Number Placeholder 4">
            <a:extLst>
              <a:ext uri="{FF2B5EF4-FFF2-40B4-BE49-F238E27FC236}">
                <a16:creationId xmlns:a16="http://schemas.microsoft.com/office/drawing/2014/main" id="{307588A1-E747-44DA-B866-F09C9C76894B}"/>
              </a:ext>
            </a:extLst>
          </p:cNvPr>
          <p:cNvSpPr txBox="1">
            <a:spLocks/>
          </p:cNvSpPr>
          <p:nvPr userDrawn="1"/>
        </p:nvSpPr>
        <p:spPr>
          <a:xfrm>
            <a:off x="7086600" y="6588125"/>
            <a:ext cx="2057400" cy="285810"/>
          </a:xfr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49C04F3A-82BD-4011-AADB-1F79FD7DF4BC}" type="slidenum">
              <a:rPr lang="en-GB" sz="900" b="1" smtClean="0">
                <a:solidFill>
                  <a:schemeClr val="bg1"/>
                </a:solidFill>
                <a:latin typeface="Verdana" panose="020B0604030504040204" pitchFamily="34" charset="0"/>
                <a:ea typeface="Verdana" panose="020B0604030504040204" pitchFamily="34" charset="0"/>
              </a:rPr>
              <a:pPr algn="r"/>
              <a:t>‹#›</a:t>
            </a:fld>
            <a:endParaRPr lang="en-GB" sz="800" b="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80" r:id="rId11"/>
    <p:sldLayoutId id="2147483681" r:id="rId12"/>
    <p:sldLayoutId id="2147483682"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hyperlink" Target="mailto:matteo.lucchetti@coe.int"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36.xml"/><Relationship Id="rId1" Type="http://schemas.openxmlformats.org/officeDocument/2006/relationships/slideLayout" Target="../slideLayouts/slideLayout12.xml"/><Relationship Id="rId4" Type="http://schemas.openxmlformats.org/officeDocument/2006/relationships/image" Target="../media/image7.wmf"/></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8.xml"/><Relationship Id="rId1" Type="http://schemas.openxmlformats.org/officeDocument/2006/relationships/slideLayout" Target="../slideLayouts/slideLayout10.xml"/><Relationship Id="rId4" Type="http://schemas.openxmlformats.org/officeDocument/2006/relationships/hyperlink" Target="mailto:matteo.lucchetti@coe.int"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eaLnBrk="1" hangingPunct="1">
              <a:defRPr/>
            </a:pPr>
            <a:endParaRPr lang="en-GB" dirty="0">
              <a:latin typeface="Calibri" charset="0"/>
              <a:ea typeface="ＭＳ Ｐゴシック" charset="0"/>
            </a:endParaRPr>
          </a:p>
        </p:txBody>
      </p:sp>
      <p:pic>
        <p:nvPicPr>
          <p:cNvPr id="2054" name="Picture 8">
            <a:extLst>
              <a:ext uri="{FF2B5EF4-FFF2-40B4-BE49-F238E27FC236}">
                <a16:creationId xmlns:a16="http://schemas.microsoft.com/office/drawing/2014/main" id="{B2A2B581-F8BC-48D4-AF7E-AAF0CE808C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Rectangle 2">
            <a:extLst>
              <a:ext uri="{FF2B5EF4-FFF2-40B4-BE49-F238E27FC236}">
                <a16:creationId xmlns:a16="http://schemas.microsoft.com/office/drawing/2014/main" id="{D192EA30-54CE-4062-B518-E86D1D7BEC69}"/>
              </a:ext>
            </a:extLst>
          </p:cNvPr>
          <p:cNvSpPr>
            <a:spLocks noChangeArrowheads="1"/>
          </p:cNvSpPr>
          <p:nvPr/>
        </p:nvSpPr>
        <p:spPr bwMode="auto">
          <a:xfrm>
            <a:off x="290513" y="2352650"/>
            <a:ext cx="8599487" cy="430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mk-MK" sz="3600" b="1" dirty="0">
                <a:latin typeface="+mn-lt"/>
              </a:rPr>
              <a:t>Сесија 2.5</a:t>
            </a:r>
          </a:p>
          <a:p>
            <a:pPr algn="ctr">
              <a:spcBef>
                <a:spcPct val="0"/>
              </a:spcBef>
              <a:buNone/>
            </a:pPr>
            <a:r>
              <a:rPr lang="mk-MK" sz="3600" b="1" dirty="0">
                <a:latin typeface="+mn-lt"/>
              </a:rPr>
              <a:t>Процесни овластувања според Конвенцијата од Будимпешта - Дел 2</a:t>
            </a: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600" b="1" dirty="0">
              <a:latin typeface="+mn-lt"/>
            </a:endParaRPr>
          </a:p>
          <a:p>
            <a:pPr algn="ctr" eaLnBrk="1" hangingPunct="1">
              <a:spcBef>
                <a:spcPct val="0"/>
              </a:spcBef>
              <a:buFontTx/>
              <a:buNone/>
            </a:pPr>
            <a:r>
              <a:rPr lang="mk-MK" sz="1800" b="1" dirty="0" err="1">
                <a:latin typeface="+mn-lt"/>
              </a:rPr>
              <a:t>Xxxxx</a:t>
            </a:r>
            <a:r>
              <a:rPr lang="mk-MK" sz="1800" b="1" dirty="0">
                <a:latin typeface="+mn-lt"/>
              </a:rPr>
              <a:t> XXXXXXXX</a:t>
            </a:r>
          </a:p>
          <a:p>
            <a:pPr algn="ctr" eaLnBrk="1" hangingPunct="1">
              <a:spcBef>
                <a:spcPct val="0"/>
              </a:spcBef>
              <a:buFontTx/>
              <a:buNone/>
            </a:pPr>
            <a:endParaRPr lang="en-GB" altLang="en-US" sz="600" dirty="0">
              <a:latin typeface="+mn-lt"/>
            </a:endParaRPr>
          </a:p>
          <a:p>
            <a:pPr algn="ctr" eaLnBrk="1" hangingPunct="1">
              <a:spcBef>
                <a:spcPct val="0"/>
              </a:spcBef>
              <a:buFontTx/>
              <a:buNone/>
            </a:pPr>
            <a:r>
              <a:rPr lang="mk-MK" sz="1400" i="1" dirty="0">
                <a:latin typeface="+mn-lt"/>
              </a:rPr>
              <a:t>Совет на Европа</a:t>
            </a:r>
          </a:p>
          <a:p>
            <a:pPr algn="ctr" eaLnBrk="1" hangingPunct="1">
              <a:spcBef>
                <a:spcPct val="0"/>
              </a:spcBef>
              <a:buFontTx/>
              <a:buNone/>
            </a:pPr>
            <a:endParaRPr lang="en-GB" altLang="en-US" sz="1400" b="1" dirty="0">
              <a:solidFill>
                <a:srgbClr val="2F618F"/>
              </a:solidFill>
              <a:latin typeface="+mn-lt"/>
              <a:hlinkClick r:id="rId4"/>
            </a:endParaRPr>
          </a:p>
          <a:p>
            <a:pPr algn="ctr" eaLnBrk="1" hangingPunct="1">
              <a:spcBef>
                <a:spcPct val="0"/>
              </a:spcBef>
              <a:buFontTx/>
              <a:buNone/>
            </a:pPr>
            <a:r>
              <a:rPr lang="mk-MK" sz="1200" b="1" dirty="0" err="1">
                <a:solidFill>
                  <a:srgbClr val="2F618F"/>
                </a:solidFill>
                <a:latin typeface="+mn-lt"/>
              </a:rPr>
              <a:t>email</a:t>
            </a:r>
            <a:endParaRPr lang="mk-MK" sz="1200" b="1" dirty="0">
              <a:solidFill>
                <a:srgbClr val="2F618F"/>
              </a:solidFill>
              <a:latin typeface="+mn-lt"/>
            </a:endParaRPr>
          </a:p>
          <a:p>
            <a:pPr algn="ctr" eaLnBrk="1" hangingPunct="1">
              <a:spcBef>
                <a:spcPct val="0"/>
              </a:spcBef>
              <a:buFontTx/>
              <a:buNone/>
            </a:pPr>
            <a:endParaRPr lang="en-GB" altLang="en-US" sz="1600" b="1" dirty="0">
              <a:latin typeface="+mn-lt"/>
            </a:endParaRPr>
          </a:p>
          <a:p>
            <a:pPr algn="ctr" eaLnBrk="1" hangingPunct="1">
              <a:spcBef>
                <a:spcPct val="0"/>
              </a:spcBef>
              <a:buFontTx/>
              <a:buNone/>
            </a:pPr>
            <a:endParaRPr lang="en-GB" altLang="en-US" sz="1600" b="1" dirty="0">
              <a:latin typeface="+mn-lt"/>
            </a:endParaRPr>
          </a:p>
          <a:p>
            <a:pPr algn="ctr" eaLnBrk="1" hangingPunct="1">
              <a:spcBef>
                <a:spcPct val="0"/>
              </a:spcBef>
              <a:buFontTx/>
              <a:buNone/>
            </a:pPr>
            <a:endParaRPr lang="en-GB" altLang="en-US" sz="1400" b="1" dirty="0">
              <a:latin typeface="+mn-lt"/>
            </a:endParaRPr>
          </a:p>
          <a:p>
            <a:pPr algn="ctr" eaLnBrk="1" hangingPunct="1">
              <a:spcBef>
                <a:spcPct val="0"/>
              </a:spcBef>
              <a:buFontTx/>
              <a:buNone/>
            </a:pPr>
            <a:r>
              <a:rPr lang="mk-MK" sz="1600" b="1" dirty="0">
                <a:latin typeface="+mn-lt"/>
              </a:rPr>
              <a:t>ДД Месец ГГГГ</a:t>
            </a:r>
          </a:p>
        </p:txBody>
      </p:sp>
      <p:sp>
        <p:nvSpPr>
          <p:cNvPr id="10" name="Rectangle 2">
            <a:extLst>
              <a:ext uri="{FF2B5EF4-FFF2-40B4-BE49-F238E27FC236}">
                <a16:creationId xmlns:a16="http://schemas.microsoft.com/office/drawing/2014/main" id="{DF1503B2-B0B3-4330-9439-3D5954CA1625}"/>
              </a:ext>
            </a:extLst>
          </p:cNvPr>
          <p:cNvSpPr>
            <a:spLocks noChangeArrowheads="1"/>
          </p:cNvSpPr>
          <p:nvPr/>
        </p:nvSpPr>
        <p:spPr bwMode="auto">
          <a:xfrm>
            <a:off x="365125" y="1177588"/>
            <a:ext cx="85994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mk-MK" sz="1600" b="1">
                <a:latin typeface="+mn-lt"/>
              </a:rPr>
              <a:t>Воведен курс за судска обука за сајбер-криминал и електронски докази</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0" y="1124744"/>
            <a:ext cx="4294208" cy="5693866"/>
          </a:xfrm>
          <a:prstGeom prst="rect">
            <a:avLst/>
          </a:prstGeom>
        </p:spPr>
        <p:txBody>
          <a:bodyPr wrap="square">
            <a:spAutoFit/>
          </a:bodyPr>
          <a:lstStyle/>
          <a:p>
            <a:pPr algn="just"/>
            <a:r>
              <a:rPr lang="mk-MK" sz="1400" dirty="0"/>
              <a:t>Секоја од страните ќе донесе такви законодавни и други мерки кои се неопходни нејзините надлежни органи да бидат овластени да </a:t>
            </a:r>
            <a:r>
              <a:rPr lang="mk-MK" sz="1400" b="1" dirty="0">
                <a:solidFill>
                  <a:srgbClr val="C00000"/>
                </a:solidFill>
              </a:rPr>
              <a:t>вршат претрес или да преземат слични дејствија со кои ќе обезбедат пристап до</a:t>
            </a:r>
            <a:r>
              <a:rPr lang="mk-MK" sz="1400" dirty="0"/>
              <a:t>: </a:t>
            </a:r>
          </a:p>
          <a:p>
            <a:pPr marL="800100" lvl="1" indent="-342900" algn="just">
              <a:buFont typeface="+mj-lt"/>
              <a:buAutoNum type="alphaLcPeriod"/>
            </a:pPr>
            <a:r>
              <a:rPr lang="mk-MK" sz="1400" dirty="0"/>
              <a:t>компјутерски систем или дел од него, како и до компјутерските податоци во него; и </a:t>
            </a:r>
          </a:p>
          <a:p>
            <a:pPr marL="800100" lvl="1" indent="-342900" algn="just">
              <a:buFont typeface="+mj-lt"/>
              <a:buAutoNum type="alphaLcPeriod"/>
            </a:pPr>
            <a:r>
              <a:rPr lang="mk-MK" sz="1400" dirty="0"/>
              <a:t>медиум за складирање на компјутерски податоци во кој можат да се чуваат компјутерски податоци и кој се наоѓа на нејзината територија</a:t>
            </a:r>
          </a:p>
          <a:p>
            <a:pPr lvl="1" algn="just"/>
            <a:endParaRPr lang="en-US" sz="1400" dirty="0"/>
          </a:p>
          <a:p>
            <a:pPr algn="just"/>
            <a:r>
              <a:rPr lang="mk-MK" sz="1400" dirty="0"/>
              <a:t>Секоја страна ќе донесе такви законодавни и други мерки кои се неопходни кога нејзините надлежни органи вршат претрес или преземаат слични дејствија со кои пристапуваат кон точно определен компјутерски систем или дел од него согласно став 1.а. и кога постојат основи да се верува дека бараните податоци се чуваат во друг компјутерски систем или дел од него, кој се наоѓа на нејзината територија, да можат легално да им пристапат на тие податоци преку првиот компјутерски систем и да можат експедитивно да го прошират претресот или преземањето слични дејствија на пристапување до другиот систем.</a:t>
            </a:r>
          </a:p>
        </p:txBody>
      </p:sp>
      <p:sp>
        <p:nvSpPr>
          <p:cNvPr id="6" name="Rectangle 5">
            <a:extLst>
              <a:ext uri="{FF2B5EF4-FFF2-40B4-BE49-F238E27FC236}">
                <a16:creationId xmlns:a16="http://schemas.microsoft.com/office/drawing/2014/main" id="{524B6456-681F-2F44-A01A-AD3514E81BD2}"/>
              </a:ext>
            </a:extLst>
          </p:cNvPr>
          <p:cNvSpPr/>
          <p:nvPr/>
        </p:nvSpPr>
        <p:spPr>
          <a:xfrm>
            <a:off x="4152913" y="1124744"/>
            <a:ext cx="4747018" cy="3170099"/>
          </a:xfrm>
          <a:prstGeom prst="rect">
            <a:avLst/>
          </a:prstGeom>
        </p:spPr>
        <p:txBody>
          <a:bodyPr wrap="square">
            <a:spAutoFit/>
          </a:bodyPr>
          <a:lstStyle/>
          <a:p>
            <a:pPr marL="342900" indent="-342900" algn="just">
              <a:buFont typeface="Arial" panose="020B0604020202020204" pitchFamily="34" charset="0"/>
              <a:buChar char="•"/>
            </a:pPr>
            <a:r>
              <a:rPr lang="mk-MK" sz="2000" dirty="0"/>
              <a:t>Поимот „пребарување“ значи да се бара, чита, прегледува, испитува или проверува. </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mk-MK" sz="2000" dirty="0"/>
              <a:t>Поимот „презема слични дејствија со кои се пристапува“ е технолошки неутрален јазик кој би овозможил </a:t>
            </a:r>
            <a:r>
              <a:rPr lang="mk-MK" sz="2000" i="1" dirty="0"/>
              <a:t>проверување </a:t>
            </a:r>
            <a:r>
              <a:rPr lang="mk-MK" sz="2000" dirty="0"/>
              <a:t>на нематеријални податоци кои можат да бидат во електромагнетна форма</a:t>
            </a:r>
            <a:r>
              <a:rPr lang="mk-MK" sz="2000" i="1" dirty="0"/>
              <a:t>.</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a:solidFill>
                  <a:schemeClr val="bg1"/>
                </a:solidFill>
                <a:latin typeface="Verdana" panose="020B0604030504040204" pitchFamily="34" charset="0"/>
                <a:ea typeface="Verdana" panose="020B0604030504040204" pitchFamily="34" charset="0"/>
                <a:cs typeface="Verdana" charset="0"/>
              </a:rPr>
              <a:t>Претрес и запленување </a:t>
            </a:r>
          </a:p>
          <a:p>
            <a:pPr algn="r"/>
            <a:r>
              <a:rPr lang="mk-MK" sz="2700">
                <a:solidFill>
                  <a:schemeClr val="bg1"/>
                </a:solidFill>
                <a:latin typeface="Verdana" panose="020B0604030504040204" pitchFamily="34" charset="0"/>
                <a:ea typeface="Verdana" panose="020B0604030504040204" pitchFamily="34" charset="0"/>
                <a:cs typeface="Verdana" charset="0"/>
              </a:rPr>
              <a:t>на складирани компјутерски податоци</a:t>
            </a:r>
          </a:p>
        </p:txBody>
      </p:sp>
    </p:spTree>
    <p:extLst>
      <p:ext uri="{BB962C8B-B14F-4D97-AF65-F5344CB8AC3E}">
        <p14:creationId xmlns:p14="http://schemas.microsoft.com/office/powerpoint/2010/main" val="16228740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0" y="1124744"/>
            <a:ext cx="4274833" cy="5693866"/>
          </a:xfrm>
          <a:prstGeom prst="rect">
            <a:avLst/>
          </a:prstGeom>
        </p:spPr>
        <p:txBody>
          <a:bodyPr wrap="square">
            <a:spAutoFit/>
          </a:bodyPr>
          <a:lstStyle/>
          <a:p>
            <a:pPr algn="just"/>
            <a:r>
              <a:rPr lang="mk-MK" sz="1400" dirty="0"/>
              <a:t>Секоја од страните ќе ги донесе законските и други мерки кои се неопходни за овластување на своите надлежни власти да вршат претрес или на сличен начин да добијат пристап до: </a:t>
            </a:r>
          </a:p>
          <a:p>
            <a:pPr marL="800100" lvl="1" indent="-342900" algn="just">
              <a:buFont typeface="+mj-lt"/>
              <a:buAutoNum type="alphaLcPeriod"/>
            </a:pPr>
            <a:r>
              <a:rPr lang="mk-MK" sz="1400" dirty="0"/>
              <a:t> </a:t>
            </a:r>
            <a:r>
              <a:rPr lang="mk-MK" sz="1400" b="1" dirty="0">
                <a:solidFill>
                  <a:srgbClr val="C00000"/>
                </a:solidFill>
              </a:rPr>
              <a:t>компјутерски систем </a:t>
            </a:r>
            <a:r>
              <a:rPr lang="mk-MK" sz="1400" dirty="0"/>
              <a:t>или </a:t>
            </a:r>
            <a:r>
              <a:rPr lang="mk-MK" sz="1400" b="1" dirty="0">
                <a:solidFill>
                  <a:srgbClr val="C00000"/>
                </a:solidFill>
              </a:rPr>
              <a:t>дел од него</a:t>
            </a:r>
            <a:r>
              <a:rPr lang="mk-MK" sz="1400" dirty="0"/>
              <a:t>, и до </a:t>
            </a:r>
            <a:r>
              <a:rPr lang="mk-MK" sz="1400" b="1" dirty="0">
                <a:solidFill>
                  <a:srgbClr val="C00000"/>
                </a:solidFill>
              </a:rPr>
              <a:t>компјутерските податоци складирани во него</a:t>
            </a:r>
            <a:r>
              <a:rPr lang="mk-MK" sz="1400" dirty="0"/>
              <a:t>; и </a:t>
            </a:r>
          </a:p>
          <a:p>
            <a:pPr marL="800100" lvl="1" indent="-342900" algn="just">
              <a:buFont typeface="+mj-lt"/>
              <a:buAutoNum type="alphaLcPeriod"/>
            </a:pPr>
            <a:r>
              <a:rPr lang="mk-MK" sz="1400" b="1" dirty="0">
                <a:solidFill>
                  <a:srgbClr val="C00000"/>
                </a:solidFill>
              </a:rPr>
              <a:t>медиум за складирање на компјутерски податоци</a:t>
            </a:r>
            <a:r>
              <a:rPr lang="mk-MK" sz="1400" dirty="0"/>
              <a:t> во кој можат да се чуваат компјутерски податоци и кој се наоѓа на нејзината територија</a:t>
            </a:r>
          </a:p>
          <a:p>
            <a:pPr lvl="1" algn="just"/>
            <a:endParaRPr lang="en-US" sz="1400" dirty="0"/>
          </a:p>
          <a:p>
            <a:pPr algn="just"/>
            <a:r>
              <a:rPr lang="mk-MK" sz="1400" dirty="0"/>
              <a:t>Секоја страна ќе донесе такви законодавни и други мерки кои се неопходни кога нејзините надлежни органи вршат претрес или преземаат слични дејствија со кои пристапуваат кон точно определен компјутерски систем или дел од него согласно став 1.а. и кога постојат основи да се верува дека бараните податоци се чуваат во друг компјутерски систем или дел од него, кој се наоѓа на нејзината територија, да можат легално да им пристапат на тие податоци преку првиот компјутерски систем и да можат експедитивно да го прошират претресот или преземањето слични дејствија на пристапување до другиот систем.</a:t>
            </a:r>
          </a:p>
        </p:txBody>
      </p:sp>
      <p:sp>
        <p:nvSpPr>
          <p:cNvPr id="6" name="Rectangle 5">
            <a:extLst>
              <a:ext uri="{FF2B5EF4-FFF2-40B4-BE49-F238E27FC236}">
                <a16:creationId xmlns:a16="http://schemas.microsoft.com/office/drawing/2014/main" id="{524B6456-681F-2F44-A01A-AD3514E81BD2}"/>
              </a:ext>
            </a:extLst>
          </p:cNvPr>
          <p:cNvSpPr/>
          <p:nvPr/>
        </p:nvSpPr>
        <p:spPr>
          <a:xfrm>
            <a:off x="4274833" y="1151172"/>
            <a:ext cx="4747018" cy="3093154"/>
          </a:xfrm>
          <a:prstGeom prst="rect">
            <a:avLst/>
          </a:prstGeom>
        </p:spPr>
        <p:txBody>
          <a:bodyPr wrap="square">
            <a:spAutoFit/>
          </a:bodyPr>
          <a:lstStyle/>
          <a:p>
            <a:pPr marL="342900" indent="-342900" algn="just">
              <a:buFont typeface="Arial" panose="020B0604020202020204" pitchFamily="34" charset="0"/>
              <a:buChar char="•"/>
            </a:pPr>
            <a:r>
              <a:rPr lang="mk-MK" sz="2400" dirty="0"/>
              <a:t>Овластување за претрес или преземање на слични дејствија со кои се пристапува до:</a:t>
            </a:r>
          </a:p>
          <a:p>
            <a:pPr marL="800100" lvl="1" indent="-342900" algn="just">
              <a:buFont typeface="Calibri Light" panose="020F0302020204030204" pitchFamily="34" charset="0"/>
              <a:buChar char="‐"/>
            </a:pPr>
            <a:r>
              <a:rPr lang="mk-MK" sz="2100" dirty="0"/>
              <a:t>Компјутерски систем</a:t>
            </a:r>
          </a:p>
          <a:p>
            <a:pPr marL="800100" lvl="1" indent="-342900" algn="just">
              <a:buFont typeface="Calibri Light" panose="020F0302020204030204" pitchFamily="34" charset="0"/>
              <a:buChar char="‐"/>
            </a:pPr>
            <a:r>
              <a:rPr lang="mk-MK" sz="2100" dirty="0"/>
              <a:t>Дел од компјутерски систем</a:t>
            </a:r>
          </a:p>
          <a:p>
            <a:pPr marL="800100" lvl="1" indent="-342900" algn="just">
              <a:buFont typeface="Calibri Light" panose="020F0302020204030204" pitchFamily="34" charset="0"/>
              <a:buChar char="‐"/>
            </a:pPr>
            <a:r>
              <a:rPr lang="mk-MK" sz="2100" dirty="0"/>
              <a:t>Компјутерски податоци складирани во компјутерски систем</a:t>
            </a:r>
          </a:p>
          <a:p>
            <a:pPr marL="800100" lvl="1" indent="-342900" algn="just">
              <a:buFont typeface="Calibri Light" panose="020F0302020204030204" pitchFamily="34" charset="0"/>
              <a:buChar char="‐"/>
            </a:pPr>
            <a:r>
              <a:rPr lang="mk-MK" sz="2100" dirty="0"/>
              <a:t>Медиум за складирање на компјутерски податоци во кој се чуваат компјутерски податоци и кој се наоѓа на одредена територија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a:solidFill>
                  <a:schemeClr val="bg1"/>
                </a:solidFill>
                <a:latin typeface="Verdana" panose="020B0604030504040204" pitchFamily="34" charset="0"/>
                <a:ea typeface="Verdana" panose="020B0604030504040204" pitchFamily="34" charset="0"/>
                <a:cs typeface="Verdana" charset="0"/>
              </a:rPr>
              <a:t>Претрес и запленување </a:t>
            </a:r>
          </a:p>
          <a:p>
            <a:pPr algn="r"/>
            <a:r>
              <a:rPr lang="mk-MK" sz="2700">
                <a:solidFill>
                  <a:schemeClr val="bg1"/>
                </a:solidFill>
                <a:latin typeface="Verdana" panose="020B0604030504040204" pitchFamily="34" charset="0"/>
                <a:ea typeface="Verdana" panose="020B0604030504040204" pitchFamily="34" charset="0"/>
                <a:cs typeface="Verdana" charset="0"/>
              </a:rPr>
              <a:t>на складирани компјутерски податоци</a:t>
            </a:r>
          </a:p>
        </p:txBody>
      </p:sp>
    </p:spTree>
    <p:extLst>
      <p:ext uri="{BB962C8B-B14F-4D97-AF65-F5344CB8AC3E}">
        <p14:creationId xmlns:p14="http://schemas.microsoft.com/office/powerpoint/2010/main" val="718982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0" y="1222594"/>
            <a:ext cx="4456253" cy="5262979"/>
          </a:xfrm>
          <a:prstGeom prst="rect">
            <a:avLst/>
          </a:prstGeom>
        </p:spPr>
        <p:txBody>
          <a:bodyPr wrap="square">
            <a:spAutoFit/>
          </a:bodyPr>
          <a:lstStyle/>
          <a:p>
            <a:pPr marL="342900" indent="-342900" algn="just">
              <a:buFont typeface="+mj-lt"/>
              <a:buAutoNum type="arabicPeriod"/>
            </a:pPr>
            <a:r>
              <a:rPr lang="mk-MK" sz="1400" dirty="0">
                <a:highlight>
                  <a:srgbClr val="FFFFFF"/>
                </a:highlight>
              </a:rPr>
              <a:t>Секоја од страните ќе ги донесе законските и други мерки кои се неопходни за овластување на своите надлежни власти да вршат претрес или на сличен начин да добијат пристап до: </a:t>
            </a:r>
          </a:p>
          <a:p>
            <a:pPr marL="800100" lvl="1" indent="-342900" algn="just">
              <a:buFont typeface="+mj-lt"/>
              <a:buAutoNum type="alphaLcPeriod"/>
            </a:pPr>
            <a:r>
              <a:rPr lang="mk-MK" sz="1400" dirty="0">
                <a:highlight>
                  <a:srgbClr val="FFFFFF"/>
                </a:highlight>
              </a:rPr>
              <a:t>компјутерски систем или дел од него, и до компјутерските податоци складирани во него; и </a:t>
            </a:r>
          </a:p>
          <a:p>
            <a:pPr marL="800100" lvl="1" indent="-342900" algn="just">
              <a:buFont typeface="+mj-lt"/>
              <a:buAutoNum type="alphaLcPeriod"/>
            </a:pPr>
            <a:r>
              <a:rPr lang="mk-MK" sz="1400" dirty="0">
                <a:highlight>
                  <a:srgbClr val="FFFFFF"/>
                </a:highlight>
              </a:rPr>
              <a:t>медиум за складирање на компјутерски податоци во кој можат да се чуваат компјутерски податоци и кој се наоѓа на нејзината територија</a:t>
            </a:r>
          </a:p>
          <a:p>
            <a:pPr marL="342900" indent="-342900" algn="just">
              <a:buFont typeface="+mj-lt"/>
              <a:buAutoNum type="arabicPeriod"/>
            </a:pPr>
            <a:r>
              <a:rPr lang="mk-MK" sz="1400" dirty="0">
                <a:highlight>
                  <a:srgbClr val="FFFFFF"/>
                </a:highlight>
              </a:rPr>
              <a:t>Секоја страна ќе донесе такви законодавни и други мерки кои се неопходни кога нејзините надлежни органи вршат претрес или преземаат слични дејствија со кои пристапуваат кон </a:t>
            </a:r>
            <a:r>
              <a:rPr lang="mk-MK" sz="1400" b="1" dirty="0">
                <a:solidFill>
                  <a:srgbClr val="C00000"/>
                </a:solidFill>
                <a:highlight>
                  <a:srgbClr val="FFFFFF"/>
                </a:highlight>
              </a:rPr>
              <a:t>точно определен компјутерски систем</a:t>
            </a:r>
            <a:r>
              <a:rPr lang="mk-MK" sz="1400" dirty="0">
                <a:highlight>
                  <a:srgbClr val="FFFFFF"/>
                </a:highlight>
              </a:rPr>
              <a:t> дел од него согласно став 1.а. и кога постојат основи да се верува дека бараните податоци се чуваат во друг компјутерски систем или дел од него, кој се наоѓа на нејзината територија, да можат </a:t>
            </a:r>
            <a:r>
              <a:rPr lang="mk-MK" sz="1400" b="1" dirty="0">
                <a:solidFill>
                  <a:srgbClr val="C00000"/>
                </a:solidFill>
                <a:highlight>
                  <a:srgbClr val="FFFFFF"/>
                </a:highlight>
              </a:rPr>
              <a:t>легално да им пристапат на тие податоци преку првиот компјутерски систем</a:t>
            </a:r>
            <a:r>
              <a:rPr lang="mk-MK" sz="1400" dirty="0">
                <a:highlight>
                  <a:srgbClr val="FFFFFF"/>
                </a:highlight>
              </a:rPr>
              <a:t> и да можат експедитивно </a:t>
            </a:r>
            <a:r>
              <a:rPr lang="mk-MK" sz="1400" b="1" dirty="0">
                <a:solidFill>
                  <a:srgbClr val="C00000"/>
                </a:solidFill>
                <a:highlight>
                  <a:srgbClr val="FFFFFF"/>
                </a:highlight>
              </a:rPr>
              <a:t>да го прошират претресот или преземањето слични дејствија на пристапување</a:t>
            </a:r>
            <a:r>
              <a:rPr lang="mk-MK" sz="1400" dirty="0">
                <a:highlight>
                  <a:srgbClr val="FFFFFF"/>
                </a:highlight>
              </a:rPr>
              <a:t> до другиот систем.</a:t>
            </a:r>
          </a:p>
        </p:txBody>
      </p:sp>
      <p:sp>
        <p:nvSpPr>
          <p:cNvPr id="2" name="Rectangle 1">
            <a:extLst>
              <a:ext uri="{FF2B5EF4-FFF2-40B4-BE49-F238E27FC236}">
                <a16:creationId xmlns:a16="http://schemas.microsoft.com/office/drawing/2014/main" id="{EE725CE1-54F5-4A32-97EE-15EE42B9AF86}"/>
              </a:ext>
            </a:extLst>
          </p:cNvPr>
          <p:cNvSpPr/>
          <p:nvPr/>
        </p:nvSpPr>
        <p:spPr>
          <a:xfrm>
            <a:off x="4355975" y="1222594"/>
            <a:ext cx="4665875" cy="5078313"/>
          </a:xfrm>
          <a:prstGeom prst="rect">
            <a:avLst/>
          </a:prstGeom>
        </p:spPr>
        <p:txBody>
          <a:bodyPr wrap="square">
            <a:spAutoFit/>
          </a:bodyPr>
          <a:lstStyle/>
          <a:p>
            <a:pPr marL="342900" indent="-342900" algn="just">
              <a:buFont typeface="Arial" panose="020B0604020202020204" pitchFamily="34" charset="0"/>
              <a:buChar char="•"/>
            </a:pPr>
            <a:r>
              <a:rPr lang="mk-MK" dirty="0"/>
              <a:t>Овластувањето за претрес треба да се примени во однос на точно определен компјутерски систем</a:t>
            </a:r>
            <a:endParaRPr lang="en-US" dirty="0"/>
          </a:p>
          <a:p>
            <a:pPr marL="342900" indent="-342900" algn="just">
              <a:buFont typeface="Arial" panose="020B0604020202020204" pitchFamily="34" charset="0"/>
              <a:buChar char="•"/>
            </a:pPr>
            <a:r>
              <a:rPr lang="mk-MK" dirty="0"/>
              <a:t>Овластување за проширување на претресот или за преземање на слични дејствија со кои ќе се пристапи до друг компјутерски систем или дел од него: </a:t>
            </a:r>
          </a:p>
          <a:p>
            <a:pPr marL="800100" lvl="1" indent="-342900" algn="just">
              <a:buFont typeface="Calibri Light" panose="020F0302020204030204" pitchFamily="34" charset="0"/>
              <a:buChar char="‐"/>
            </a:pPr>
            <a:r>
              <a:rPr lang="mk-MK" dirty="0"/>
              <a:t>Основи да се верува дела потребните податоци се во тој компјутерски систем или дел од него; и </a:t>
            </a:r>
          </a:p>
          <a:p>
            <a:pPr marL="800100" lvl="1" indent="-342900" algn="just">
              <a:buFont typeface="Calibri Light" panose="020F0302020204030204" pitchFamily="34" charset="0"/>
              <a:buChar char="‐"/>
            </a:pPr>
            <a:r>
              <a:rPr lang="mk-MK" dirty="0"/>
              <a:t>Другиот компјутерски систем или дел од него е исто така на територијата </a:t>
            </a:r>
          </a:p>
          <a:p>
            <a:pPr marL="800100" lvl="1" indent="-342900" algn="just">
              <a:buFont typeface="Calibri Light" panose="020F0302020204030204" pitchFamily="34" charset="0"/>
              <a:buChar char="‐"/>
            </a:pPr>
            <a:r>
              <a:rPr lang="mk-MK" dirty="0"/>
              <a:t>Податоците за кои е дадено продолжување се законски достапни од првиот компјутерски систем</a:t>
            </a:r>
            <a:endParaRPr lang="en-US" dirty="0"/>
          </a:p>
          <a:p>
            <a:pPr marL="342900" indent="-342900" algn="just">
              <a:buFont typeface="Arial" panose="020B0604020202020204" pitchFamily="34" charset="0"/>
              <a:buChar char="•"/>
            </a:pPr>
            <a:r>
              <a:rPr lang="mk-MK" dirty="0"/>
              <a:t>Продолжувањето може да е условено (на пр. со авторизација)</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a:solidFill>
                  <a:schemeClr val="bg1"/>
                </a:solidFill>
                <a:latin typeface="Verdana" panose="020B0604030504040204" pitchFamily="34" charset="0"/>
                <a:ea typeface="Verdana" panose="020B0604030504040204" pitchFamily="34" charset="0"/>
                <a:cs typeface="Verdana" charset="0"/>
              </a:rPr>
              <a:t>Претрес и запленување </a:t>
            </a:r>
          </a:p>
          <a:p>
            <a:pPr algn="r"/>
            <a:r>
              <a:rPr lang="mk-MK" sz="2700">
                <a:solidFill>
                  <a:schemeClr val="bg1"/>
                </a:solidFill>
                <a:latin typeface="Verdana" panose="020B0604030504040204" pitchFamily="34" charset="0"/>
                <a:ea typeface="Verdana" panose="020B0604030504040204" pitchFamily="34" charset="0"/>
                <a:cs typeface="Verdana" charset="0"/>
              </a:rPr>
              <a:t>на складирани компјутерски податоци</a:t>
            </a:r>
          </a:p>
        </p:txBody>
      </p:sp>
    </p:spTree>
    <p:extLst>
      <p:ext uri="{BB962C8B-B14F-4D97-AF65-F5344CB8AC3E}">
        <p14:creationId xmlns:p14="http://schemas.microsoft.com/office/powerpoint/2010/main" val="35662915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43252" y="1124744"/>
            <a:ext cx="3889351" cy="4616648"/>
          </a:xfrm>
          <a:prstGeom prst="rect">
            <a:avLst/>
          </a:prstGeom>
        </p:spPr>
        <p:txBody>
          <a:bodyPr wrap="square">
            <a:spAutoFit/>
          </a:bodyPr>
          <a:lstStyle/>
          <a:p>
            <a:pPr marL="342900" indent="-342900" algn="just">
              <a:buFont typeface="+mj-lt"/>
              <a:buAutoNum type="arabicPeriod" startAt="3"/>
            </a:pPr>
            <a:r>
              <a:rPr lang="mk-MK" sz="1400" dirty="0"/>
              <a:t>Секоја страна ќе донесе такви законодавни и други мерки кои се неопходни нејзините надлежни органи да бидат овластени да ги запленат или на сличен начин да ги обезбедат компјутерските податоци до кои пристапиле согласно ставовите 1 и 2. Овие мерки опфаќаат овластување: </a:t>
            </a:r>
          </a:p>
          <a:p>
            <a:pPr marL="800100" lvl="1" indent="-342900" algn="just">
              <a:buFont typeface="+mj-lt"/>
              <a:buAutoNum type="alphaLcPeriod"/>
            </a:pPr>
            <a:r>
              <a:rPr lang="mk-MK" sz="1400" dirty="0"/>
              <a:t> </a:t>
            </a:r>
            <a:r>
              <a:rPr lang="mk-MK" sz="1400" b="1" dirty="0">
                <a:solidFill>
                  <a:srgbClr val="C00000"/>
                </a:solidFill>
              </a:rPr>
              <a:t>да се заплени или на сличен начин да се обезбеди </a:t>
            </a:r>
            <a:r>
              <a:rPr lang="mk-MK" sz="1400" dirty="0"/>
              <a:t>компјутерски систем или дел од него, или медиум кој служи за складирање на компјутерски податоци; </a:t>
            </a:r>
          </a:p>
          <a:p>
            <a:pPr marL="800100" lvl="1" indent="-342900" algn="just">
              <a:buFont typeface="+mj-lt"/>
              <a:buAutoNum type="alphaLcPeriod"/>
            </a:pPr>
            <a:r>
              <a:rPr lang="mk-MK" sz="1400" dirty="0"/>
              <a:t>да се направи или задржи копија од тие компјутерски податоци; </a:t>
            </a:r>
          </a:p>
          <a:p>
            <a:pPr marL="800100" lvl="1" indent="-342900" algn="just">
              <a:buFont typeface="+mj-lt"/>
              <a:buAutoNum type="alphaLcPeriod"/>
            </a:pPr>
            <a:r>
              <a:rPr lang="mk-MK" sz="1400" dirty="0"/>
              <a:t>да се сочува интегритетот на релевантните складирани компјутерски податоци; </a:t>
            </a:r>
          </a:p>
          <a:p>
            <a:pPr marL="800100" lvl="1" indent="-342900" algn="just">
              <a:buFont typeface="+mj-lt"/>
              <a:buAutoNum type="alphaLcPeriod"/>
            </a:pPr>
            <a:r>
              <a:rPr lang="mk-MK" sz="1400" dirty="0"/>
              <a:t>да се направат непристапни или да се отстранат сите компјутерски податоци од компјутерскиот систем во кој се пристапило.</a:t>
            </a:r>
          </a:p>
        </p:txBody>
      </p:sp>
      <p:sp>
        <p:nvSpPr>
          <p:cNvPr id="6" name="Rectangle 5">
            <a:extLst>
              <a:ext uri="{FF2B5EF4-FFF2-40B4-BE49-F238E27FC236}">
                <a16:creationId xmlns:a16="http://schemas.microsoft.com/office/drawing/2014/main" id="{524B6456-681F-2F44-A01A-AD3514E81BD2}"/>
              </a:ext>
            </a:extLst>
          </p:cNvPr>
          <p:cNvSpPr/>
          <p:nvPr/>
        </p:nvSpPr>
        <p:spPr>
          <a:xfrm>
            <a:off x="4274833" y="1151172"/>
            <a:ext cx="4747018" cy="4401205"/>
          </a:xfrm>
          <a:prstGeom prst="rect">
            <a:avLst/>
          </a:prstGeom>
        </p:spPr>
        <p:txBody>
          <a:bodyPr wrap="square">
            <a:spAutoFit/>
          </a:bodyPr>
          <a:lstStyle/>
          <a:p>
            <a:pPr marL="342900" indent="-342900" algn="just">
              <a:buFont typeface="Arial" panose="020B0604020202020204" pitchFamily="34" charset="0"/>
              <a:buChar char="•"/>
            </a:pPr>
            <a:r>
              <a:rPr lang="mk-MK" sz="2000" dirty="0"/>
              <a:t>Поимот „заплени“ значи да се одземе физички медиум врз кој се запишуваат податоци или информации или да се направи и задржи копија од таквите информации</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mk-MK" sz="2000" dirty="0"/>
              <a:t>Поимот „на сличен начин да обезбеди“ е технолошки неутрален јазик кој би овозможил снимање, оневозможувајќи копирање или задржувајќи копија од нематеријални податоци кои можат да бидат во електромагнетна форма</a:t>
            </a:r>
            <a:r>
              <a:rPr lang="mk-MK" sz="2000" i="1" dirty="0"/>
              <a:t>.</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a:solidFill>
                  <a:schemeClr val="bg1"/>
                </a:solidFill>
                <a:latin typeface="Verdana" panose="020B0604030504040204" pitchFamily="34" charset="0"/>
                <a:ea typeface="Verdana" panose="020B0604030504040204" pitchFamily="34" charset="0"/>
                <a:cs typeface="Verdana" charset="0"/>
              </a:rPr>
              <a:t>Претрес и запленување </a:t>
            </a:r>
          </a:p>
          <a:p>
            <a:pPr algn="r"/>
            <a:r>
              <a:rPr lang="mk-MK" sz="2700">
                <a:solidFill>
                  <a:schemeClr val="bg1"/>
                </a:solidFill>
                <a:latin typeface="Verdana" panose="020B0604030504040204" pitchFamily="34" charset="0"/>
                <a:ea typeface="Verdana" panose="020B0604030504040204" pitchFamily="34" charset="0"/>
                <a:cs typeface="Verdana" charset="0"/>
              </a:rPr>
              <a:t>на складирани компјутерски податоци</a:t>
            </a:r>
          </a:p>
        </p:txBody>
      </p:sp>
    </p:spTree>
    <p:extLst>
      <p:ext uri="{BB962C8B-B14F-4D97-AF65-F5344CB8AC3E}">
        <p14:creationId xmlns:p14="http://schemas.microsoft.com/office/powerpoint/2010/main" val="24001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43252" y="1124744"/>
            <a:ext cx="3889351" cy="4616648"/>
          </a:xfrm>
          <a:prstGeom prst="rect">
            <a:avLst/>
          </a:prstGeom>
        </p:spPr>
        <p:txBody>
          <a:bodyPr wrap="square">
            <a:spAutoFit/>
          </a:bodyPr>
          <a:lstStyle/>
          <a:p>
            <a:pPr marL="342900" indent="-342900" algn="just">
              <a:buFont typeface="+mj-lt"/>
              <a:buAutoNum type="arabicPeriod" startAt="3"/>
            </a:pPr>
            <a:r>
              <a:rPr lang="mk-MK" sz="1400" dirty="0"/>
              <a:t>Секоја страна ќе донесе такви законодавни и други мерки кои се неопходни нејзините надлежни органи да бидат овластени да ги запленат или на друг начин да ги обезбедат компјутерските податоци до кои пристапиле согласно ставовите 1 и 2. Овие мерки опфаќаат овластување: </a:t>
            </a:r>
          </a:p>
          <a:p>
            <a:pPr marL="800100" lvl="1" indent="-342900" algn="just">
              <a:buFont typeface="+mj-lt"/>
              <a:buAutoNum type="alphaLcPeriod"/>
            </a:pPr>
            <a:r>
              <a:rPr lang="mk-MK" sz="1400" dirty="0"/>
              <a:t>да се заплени или на сличен начин да се обезбеди компјутерски систем или дел од него, или медиум кој служи за складирање на компјутерски податоци; </a:t>
            </a:r>
          </a:p>
          <a:p>
            <a:pPr marL="800100" lvl="1" indent="-342900" algn="just">
              <a:buFont typeface="+mj-lt"/>
              <a:buAutoNum type="alphaLcPeriod"/>
            </a:pPr>
            <a:r>
              <a:rPr lang="mk-MK" sz="1400" dirty="0"/>
              <a:t> </a:t>
            </a:r>
            <a:r>
              <a:rPr lang="mk-MK" sz="1400" b="1" dirty="0">
                <a:solidFill>
                  <a:srgbClr val="C00000"/>
                </a:solidFill>
              </a:rPr>
              <a:t>да се направи или задржи копија</a:t>
            </a:r>
            <a:r>
              <a:rPr lang="mk-MK" sz="1400" dirty="0"/>
              <a:t> од тие компјутерски податоци; </a:t>
            </a:r>
          </a:p>
          <a:p>
            <a:pPr marL="800100" lvl="1" indent="-342900" algn="just">
              <a:buFont typeface="+mj-lt"/>
              <a:buAutoNum type="alphaLcPeriod"/>
            </a:pPr>
            <a:r>
              <a:rPr lang="mk-MK" sz="1400" dirty="0"/>
              <a:t>да се сочува интегритетот на релевантните складирани компјутерски податоци; </a:t>
            </a:r>
          </a:p>
          <a:p>
            <a:pPr marL="800100" lvl="1" indent="-342900" algn="just">
              <a:buFont typeface="+mj-lt"/>
              <a:buAutoNum type="alphaLcPeriod"/>
            </a:pPr>
            <a:r>
              <a:rPr lang="mk-MK" sz="1400" dirty="0"/>
              <a:t>да се направат непристапни или да се отстранат тие компјутерски податоци од компјутерскиот систем во кој се пристапило.</a:t>
            </a:r>
          </a:p>
        </p:txBody>
      </p:sp>
      <p:sp>
        <p:nvSpPr>
          <p:cNvPr id="6" name="Rectangle 5">
            <a:extLst>
              <a:ext uri="{FF2B5EF4-FFF2-40B4-BE49-F238E27FC236}">
                <a16:creationId xmlns:a16="http://schemas.microsoft.com/office/drawing/2014/main" id="{524B6456-681F-2F44-A01A-AD3514E81BD2}"/>
              </a:ext>
            </a:extLst>
          </p:cNvPr>
          <p:cNvSpPr/>
          <p:nvPr/>
        </p:nvSpPr>
        <p:spPr>
          <a:xfrm>
            <a:off x="4274833" y="1151172"/>
            <a:ext cx="4747018" cy="4093428"/>
          </a:xfrm>
          <a:prstGeom prst="rect">
            <a:avLst/>
          </a:prstGeom>
        </p:spPr>
        <p:txBody>
          <a:bodyPr wrap="square">
            <a:spAutoFit/>
          </a:bodyPr>
          <a:lstStyle/>
          <a:p>
            <a:pPr marL="342900" indent="-342900" algn="just">
              <a:buFont typeface="Arial" panose="020B0604020202020204" pitchFamily="34" charset="0"/>
              <a:buChar char="•"/>
            </a:pPr>
            <a:r>
              <a:rPr lang="mk-MK" sz="2000"/>
              <a:t>Заплената не мора да вклучува мерка за физичко одземање компјутерски системи или медиуми за складирање на компјутерски податоци</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mk-MK" sz="2000"/>
              <a:t>Каде што е можно, службените лица за спроведување на законот можат да направат или задржат копија на релевантни податоци</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mk-MK" sz="2000"/>
              <a:t>Правењето и задржувањето на копија од податоците овозможува полесно обезбедување на компјутерските податоци и може да биде соодветно во некои ситуации</a:t>
            </a:r>
          </a:p>
        </p:txBody>
      </p:sp>
      <p:sp>
        <p:nvSpPr>
          <p:cNvPr id="13"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a:solidFill>
                  <a:schemeClr val="bg1"/>
                </a:solidFill>
                <a:latin typeface="Verdana" panose="020B0604030504040204" pitchFamily="34" charset="0"/>
                <a:ea typeface="Verdana" panose="020B0604030504040204" pitchFamily="34" charset="0"/>
                <a:cs typeface="Verdana" charset="0"/>
              </a:rPr>
              <a:t>Претрес и запленување </a:t>
            </a:r>
          </a:p>
          <a:p>
            <a:pPr algn="r"/>
            <a:r>
              <a:rPr lang="mk-MK" sz="2700">
                <a:solidFill>
                  <a:schemeClr val="bg1"/>
                </a:solidFill>
                <a:latin typeface="Verdana" panose="020B0604030504040204" pitchFamily="34" charset="0"/>
                <a:ea typeface="Verdana" panose="020B0604030504040204" pitchFamily="34" charset="0"/>
                <a:cs typeface="Verdana" charset="0"/>
              </a:rPr>
              <a:t>на складирани компјутерски податоци</a:t>
            </a:r>
          </a:p>
        </p:txBody>
      </p:sp>
    </p:spTree>
    <p:extLst>
      <p:ext uri="{BB962C8B-B14F-4D97-AF65-F5344CB8AC3E}">
        <p14:creationId xmlns:p14="http://schemas.microsoft.com/office/powerpoint/2010/main" val="1754212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43252" y="1124744"/>
            <a:ext cx="3889351" cy="4616648"/>
          </a:xfrm>
          <a:prstGeom prst="rect">
            <a:avLst/>
          </a:prstGeom>
        </p:spPr>
        <p:txBody>
          <a:bodyPr wrap="square">
            <a:spAutoFit/>
          </a:bodyPr>
          <a:lstStyle/>
          <a:p>
            <a:pPr marL="342900" indent="-342900" algn="just">
              <a:buFont typeface="+mj-lt"/>
              <a:buAutoNum type="arabicPeriod" startAt="3"/>
            </a:pPr>
            <a:r>
              <a:rPr lang="mk-MK" sz="1400" dirty="0"/>
              <a:t>Секоја страна ќе донесе такви законодавни и други мерки кои се неопходни нејзините надлежни органи да бидат овластени да ги запленат или на сличен начин да ги обезбедат компјутерските податоци до кои се пристапило согласно ставовите 1 и 2. Овие мерки опфаќаат овластување: </a:t>
            </a:r>
          </a:p>
          <a:p>
            <a:pPr marL="800100" lvl="1" indent="-342900" algn="just">
              <a:buFont typeface="+mj-lt"/>
              <a:buAutoNum type="alphaLcPeriod"/>
            </a:pPr>
            <a:r>
              <a:rPr lang="mk-MK" sz="1400" dirty="0"/>
              <a:t>да се заплени или на сличен начин да се обезбеди компјутерски систем или дел од него, или медиум кој служи за складирање на компјутерски податоци; </a:t>
            </a:r>
          </a:p>
          <a:p>
            <a:pPr marL="800100" lvl="1" indent="-342900" algn="just">
              <a:buFont typeface="+mj-lt"/>
              <a:buAutoNum type="alphaLcPeriod"/>
            </a:pPr>
            <a:r>
              <a:rPr lang="mk-MK" sz="1400" dirty="0"/>
              <a:t>да се направи или задржи копија од тие компјутерски податоци; </a:t>
            </a:r>
          </a:p>
          <a:p>
            <a:pPr marL="800100" lvl="1" indent="-342900" algn="just">
              <a:buFont typeface="+mj-lt"/>
              <a:buAutoNum type="alphaLcPeriod"/>
            </a:pPr>
            <a:r>
              <a:rPr lang="mk-MK" sz="1400" dirty="0"/>
              <a:t> </a:t>
            </a:r>
            <a:r>
              <a:rPr lang="mk-MK" sz="1400" b="1" dirty="0">
                <a:solidFill>
                  <a:srgbClr val="C00000"/>
                </a:solidFill>
              </a:rPr>
              <a:t>да се сочува интегритетот</a:t>
            </a:r>
            <a:r>
              <a:rPr lang="mk-MK" sz="1400" dirty="0"/>
              <a:t> на релевантните складирани компјутерски податоци; </a:t>
            </a:r>
          </a:p>
          <a:p>
            <a:pPr marL="800100" lvl="1" indent="-342900" algn="just">
              <a:buFont typeface="+mj-lt"/>
              <a:buAutoNum type="alphaLcPeriod"/>
            </a:pPr>
            <a:r>
              <a:rPr lang="mk-MK" sz="1400" dirty="0"/>
              <a:t>да се направат непристапни или да се отстранат тие компјутерски податоци од компјутерскиот систем до кој се пристапило.</a:t>
            </a:r>
          </a:p>
        </p:txBody>
      </p:sp>
      <p:sp>
        <p:nvSpPr>
          <p:cNvPr id="6" name="Rectangle 5">
            <a:extLst>
              <a:ext uri="{FF2B5EF4-FFF2-40B4-BE49-F238E27FC236}">
                <a16:creationId xmlns:a16="http://schemas.microsoft.com/office/drawing/2014/main" id="{524B6456-681F-2F44-A01A-AD3514E81BD2}"/>
              </a:ext>
            </a:extLst>
          </p:cNvPr>
          <p:cNvSpPr/>
          <p:nvPr/>
        </p:nvSpPr>
        <p:spPr>
          <a:xfrm>
            <a:off x="4274833" y="1151172"/>
            <a:ext cx="4747018" cy="2554545"/>
          </a:xfrm>
          <a:prstGeom prst="rect">
            <a:avLst/>
          </a:prstGeom>
        </p:spPr>
        <p:txBody>
          <a:bodyPr wrap="square">
            <a:spAutoFit/>
          </a:bodyPr>
          <a:lstStyle/>
          <a:p>
            <a:pPr marL="342900" indent="-342900" algn="just">
              <a:buFont typeface="Arial" panose="020B0604020202020204" pitchFamily="34" charset="0"/>
              <a:buChar char="•"/>
            </a:pPr>
            <a:r>
              <a:rPr lang="mk-MK" sz="2000"/>
              <a:t>Одржувањето на интегритетот на компјутерските податоци се однесува на одржувањето на нивниот синџир на чување</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mk-MK" sz="2000"/>
              <a:t>Ова бара податоците што се копираат, отстрануваат или обезбедуваат да бидат задржани во истата состојба во која биле пронајдени за време на запленувањето и да останат непроменети</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a:solidFill>
                  <a:schemeClr val="bg1"/>
                </a:solidFill>
                <a:latin typeface="Verdana" panose="020B0604030504040204" pitchFamily="34" charset="0"/>
                <a:ea typeface="Verdana" panose="020B0604030504040204" pitchFamily="34" charset="0"/>
                <a:cs typeface="Verdana" charset="0"/>
              </a:rPr>
              <a:t>Претрес и запленување </a:t>
            </a:r>
          </a:p>
          <a:p>
            <a:pPr algn="r"/>
            <a:r>
              <a:rPr lang="mk-MK" sz="2700">
                <a:solidFill>
                  <a:schemeClr val="bg1"/>
                </a:solidFill>
                <a:latin typeface="Verdana" panose="020B0604030504040204" pitchFamily="34" charset="0"/>
                <a:ea typeface="Verdana" panose="020B0604030504040204" pitchFamily="34" charset="0"/>
                <a:cs typeface="Verdana" charset="0"/>
              </a:rPr>
              <a:t>на складирани компјутерски податоци</a:t>
            </a:r>
          </a:p>
        </p:txBody>
      </p:sp>
    </p:spTree>
    <p:extLst>
      <p:ext uri="{BB962C8B-B14F-4D97-AF65-F5344CB8AC3E}">
        <p14:creationId xmlns:p14="http://schemas.microsoft.com/office/powerpoint/2010/main" val="25037256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43252" y="1124744"/>
            <a:ext cx="3889351" cy="4616648"/>
          </a:xfrm>
          <a:prstGeom prst="rect">
            <a:avLst/>
          </a:prstGeom>
        </p:spPr>
        <p:txBody>
          <a:bodyPr wrap="square">
            <a:spAutoFit/>
          </a:bodyPr>
          <a:lstStyle/>
          <a:p>
            <a:pPr marL="342900" indent="-342900" algn="just">
              <a:buFont typeface="+mj-lt"/>
              <a:buAutoNum type="arabicPeriod" startAt="3"/>
            </a:pPr>
            <a:r>
              <a:rPr lang="mk-MK" sz="1400" dirty="0"/>
              <a:t>Секоја страна ќе донесе такви законодавни и други мерки кои се неопходни нејзините надлежни органи да бидат овластени да ги запленат или на сличен начин да ги обезбедат компјутерските податоци до кои се пристапило согласно ставовите 1 и 2. Овие мерки опфаќаат овластување: </a:t>
            </a:r>
          </a:p>
          <a:p>
            <a:pPr marL="800100" lvl="1" indent="-342900" algn="just">
              <a:buFont typeface="+mj-lt"/>
              <a:buAutoNum type="alphaLcPeriod"/>
            </a:pPr>
            <a:r>
              <a:rPr lang="mk-MK" sz="1400" dirty="0"/>
              <a:t>да се заплени или на сличен начин да се обезбеди компјутерски систем или дел од него, или медиум кој служи за складирање на компјутерски податоци; </a:t>
            </a:r>
          </a:p>
          <a:p>
            <a:pPr marL="800100" lvl="1" indent="-342900" algn="just">
              <a:buFont typeface="+mj-lt"/>
              <a:buAutoNum type="alphaLcPeriod"/>
            </a:pPr>
            <a:r>
              <a:rPr lang="mk-MK" sz="1400" dirty="0"/>
              <a:t>да се направи или задржи копија од тие компјутерски податоци; </a:t>
            </a:r>
          </a:p>
          <a:p>
            <a:pPr marL="800100" lvl="1" indent="-342900" algn="just">
              <a:buFont typeface="+mj-lt"/>
              <a:buAutoNum type="alphaLcPeriod"/>
            </a:pPr>
            <a:r>
              <a:rPr lang="mk-MK" sz="1400" dirty="0"/>
              <a:t>да се сочува интегритетот на релевантните складирани компјутерски податоци; </a:t>
            </a:r>
          </a:p>
          <a:p>
            <a:pPr marL="800100" lvl="1" indent="-342900" algn="just">
              <a:buFont typeface="+mj-lt"/>
              <a:buAutoNum type="alphaLcPeriod"/>
            </a:pPr>
            <a:r>
              <a:rPr lang="mk-MK" sz="1400" b="1" dirty="0">
                <a:solidFill>
                  <a:srgbClr val="C00000"/>
                </a:solidFill>
              </a:rPr>
              <a:t>да се направат непристапни</a:t>
            </a:r>
            <a:r>
              <a:rPr lang="mk-MK" sz="1400" dirty="0"/>
              <a:t> или </a:t>
            </a:r>
            <a:r>
              <a:rPr lang="mk-MK" sz="1400" b="1" dirty="0">
                <a:solidFill>
                  <a:srgbClr val="C00000"/>
                </a:solidFill>
              </a:rPr>
              <a:t>да се отстранат</a:t>
            </a:r>
            <a:r>
              <a:rPr lang="mk-MK" sz="1400" dirty="0"/>
              <a:t> тие компјутерски податоци од компјутерскиот систем до кој се пристапило.</a:t>
            </a:r>
          </a:p>
        </p:txBody>
      </p:sp>
      <p:sp>
        <p:nvSpPr>
          <p:cNvPr id="6" name="Rectangle 5">
            <a:extLst>
              <a:ext uri="{FF2B5EF4-FFF2-40B4-BE49-F238E27FC236}">
                <a16:creationId xmlns:a16="http://schemas.microsoft.com/office/drawing/2014/main" id="{524B6456-681F-2F44-A01A-AD3514E81BD2}"/>
              </a:ext>
            </a:extLst>
          </p:cNvPr>
          <p:cNvSpPr/>
          <p:nvPr/>
        </p:nvSpPr>
        <p:spPr>
          <a:xfrm>
            <a:off x="4274833" y="1151172"/>
            <a:ext cx="4747018" cy="3477875"/>
          </a:xfrm>
          <a:prstGeom prst="rect">
            <a:avLst/>
          </a:prstGeom>
        </p:spPr>
        <p:txBody>
          <a:bodyPr wrap="square">
            <a:spAutoFit/>
          </a:bodyPr>
          <a:lstStyle/>
          <a:p>
            <a:pPr marL="342900" indent="-342900" algn="just">
              <a:buFont typeface="Arial" panose="020B0604020202020204" pitchFamily="34" charset="0"/>
              <a:buChar char="•"/>
            </a:pPr>
            <a:r>
              <a:rPr lang="mk-MK" sz="2000"/>
              <a:t>Податоците може да се направат непристапни преку каква било техничка мерка, вклучително и енкрипција </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mk-MK" sz="2000"/>
              <a:t>Да се применува каде што постои опасност или општествена повреда (на пр. упатства за правење бомби, детска порнографија) </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mk-MK" sz="2000"/>
              <a:t>Отстранувањето и оневозможувањето на пристап до податоците е привремена мерка со која осомничениот е привремено лишен од податоците</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a:solidFill>
                  <a:schemeClr val="bg1"/>
                </a:solidFill>
                <a:latin typeface="Verdana" panose="020B0604030504040204" pitchFamily="34" charset="0"/>
                <a:ea typeface="Verdana" panose="020B0604030504040204" pitchFamily="34" charset="0"/>
                <a:cs typeface="Verdana" charset="0"/>
              </a:rPr>
              <a:t>Претрес и запленување </a:t>
            </a:r>
          </a:p>
          <a:p>
            <a:pPr algn="r"/>
            <a:r>
              <a:rPr lang="mk-MK" sz="2700">
                <a:solidFill>
                  <a:schemeClr val="bg1"/>
                </a:solidFill>
                <a:latin typeface="Verdana" panose="020B0604030504040204" pitchFamily="34" charset="0"/>
                <a:ea typeface="Verdana" panose="020B0604030504040204" pitchFamily="34" charset="0"/>
                <a:cs typeface="Verdana" charset="0"/>
              </a:rPr>
              <a:t>на складирани компјутерски податоци</a:t>
            </a:r>
          </a:p>
        </p:txBody>
      </p:sp>
    </p:spTree>
    <p:extLst>
      <p:ext uri="{BB962C8B-B14F-4D97-AF65-F5344CB8AC3E}">
        <p14:creationId xmlns:p14="http://schemas.microsoft.com/office/powerpoint/2010/main" val="23337702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262994" y="1151172"/>
            <a:ext cx="3889351" cy="3323987"/>
          </a:xfrm>
          <a:prstGeom prst="rect">
            <a:avLst/>
          </a:prstGeom>
        </p:spPr>
        <p:txBody>
          <a:bodyPr wrap="square">
            <a:spAutoFit/>
          </a:bodyPr>
          <a:lstStyle/>
          <a:p>
            <a:pPr marL="342900" indent="-342900" algn="just">
              <a:buFont typeface="+mj-lt"/>
              <a:buAutoNum type="arabicPeriod" startAt="4"/>
            </a:pPr>
            <a:r>
              <a:rPr lang="mk-MK" sz="1400" dirty="0"/>
              <a:t>Секоја страна ќе донесе такви законодавни и други мерки кои се неопходни нејзините надлежни органи да бидат овластени да му наложат на кое било </a:t>
            </a:r>
            <a:r>
              <a:rPr lang="mk-MK" sz="1400" b="1" dirty="0">
                <a:solidFill>
                  <a:srgbClr val="C00000"/>
                </a:solidFill>
              </a:rPr>
              <a:t>лице кое има познавање за начинот на кој функционира компјутерскиот систем или за мерките кои треба да се преземат за да се заштитат компјутерските податоци</a:t>
            </a:r>
            <a:r>
              <a:rPr lang="mk-MK" sz="1400" dirty="0"/>
              <a:t>, да ги даде, </a:t>
            </a:r>
            <a:r>
              <a:rPr lang="mk-MK" sz="1400" b="1" dirty="0">
                <a:solidFill>
                  <a:srgbClr val="C00000"/>
                </a:solidFill>
              </a:rPr>
              <a:t>во мера колку што е разумно</a:t>
            </a:r>
            <a:r>
              <a:rPr lang="mk-MK" sz="1400" dirty="0"/>
              <a:t>, неопходните информации за да може да се преземат мерките предвидени во ставовите 1 и 2.</a:t>
            </a:r>
          </a:p>
          <a:p>
            <a:pPr marL="342900" indent="-342900" algn="just">
              <a:buFont typeface="+mj-lt"/>
              <a:buAutoNum type="arabicPeriod" startAt="4"/>
            </a:pPr>
            <a:endParaRPr lang="en-US" sz="1400" dirty="0"/>
          </a:p>
          <a:p>
            <a:pPr marL="342900" indent="-342900" algn="just">
              <a:buFont typeface="+mj-lt"/>
              <a:buAutoNum type="arabicPeriod" startAt="4"/>
            </a:pPr>
            <a:r>
              <a:rPr lang="mk-MK" sz="1400" dirty="0"/>
              <a:t>Овластувањата и процедурите предвидени со овој член треба да бидат во согласност со членовите 14 и 15.</a:t>
            </a:r>
          </a:p>
        </p:txBody>
      </p:sp>
      <p:sp>
        <p:nvSpPr>
          <p:cNvPr id="6" name="Rectangle 5">
            <a:extLst>
              <a:ext uri="{FF2B5EF4-FFF2-40B4-BE49-F238E27FC236}">
                <a16:creationId xmlns:a16="http://schemas.microsoft.com/office/drawing/2014/main" id="{524B6456-681F-2F44-A01A-AD3514E81BD2}"/>
              </a:ext>
            </a:extLst>
          </p:cNvPr>
          <p:cNvSpPr/>
          <p:nvPr/>
        </p:nvSpPr>
        <p:spPr>
          <a:xfrm>
            <a:off x="4274833" y="1151172"/>
            <a:ext cx="4747018" cy="3970318"/>
          </a:xfrm>
          <a:prstGeom prst="rect">
            <a:avLst/>
          </a:prstGeom>
        </p:spPr>
        <p:txBody>
          <a:bodyPr wrap="square">
            <a:spAutoFit/>
          </a:bodyPr>
          <a:lstStyle/>
          <a:p>
            <a:pPr marL="342900" indent="-342900" algn="just">
              <a:buFont typeface="Arial" panose="020B0604020202020204" pitchFamily="34" charset="0"/>
              <a:buChar char="•"/>
            </a:pPr>
            <a:r>
              <a:rPr lang="mk-MK"/>
              <a:t>Системските администратори честопати треба да бидат консултирани во врска со техничките модалитети за спроведување на претресот </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mk-MK"/>
              <a:t>Се спречува економски товар врз легитимните деловни активности со тоа што им се дава законска основа за соработка со органите за спроведување на законот кои бараат спроведување на претрес и заплена </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mk-MK"/>
              <a:t>Се зголемува ефективноста и се подобрува ефикасноста на трошоците за мерката  </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mk-MK"/>
              <a:t>Мерките мора да бидат разумни и да не ја загрозуваат неоправдано приватноста</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a:solidFill>
                  <a:schemeClr val="bg1"/>
                </a:solidFill>
                <a:latin typeface="Verdana" panose="020B0604030504040204" pitchFamily="34" charset="0"/>
                <a:ea typeface="Verdana" panose="020B0604030504040204" pitchFamily="34" charset="0"/>
                <a:cs typeface="Verdana" charset="0"/>
              </a:rPr>
              <a:t>Претрес и запленување </a:t>
            </a:r>
          </a:p>
          <a:p>
            <a:pPr algn="r"/>
            <a:r>
              <a:rPr lang="mk-MK" sz="2700">
                <a:solidFill>
                  <a:schemeClr val="bg1"/>
                </a:solidFill>
                <a:latin typeface="Verdana" panose="020B0604030504040204" pitchFamily="34" charset="0"/>
                <a:ea typeface="Verdana" panose="020B0604030504040204" pitchFamily="34" charset="0"/>
                <a:cs typeface="Verdana" charset="0"/>
              </a:rPr>
              <a:t>на складирани компјутерски податоци</a:t>
            </a:r>
          </a:p>
        </p:txBody>
      </p:sp>
    </p:spTree>
    <p:extLst>
      <p:ext uri="{BB962C8B-B14F-4D97-AF65-F5344CB8AC3E}">
        <p14:creationId xmlns:p14="http://schemas.microsoft.com/office/powerpoint/2010/main" val="34629405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249465" y="1155403"/>
            <a:ext cx="3889351" cy="3323987"/>
          </a:xfrm>
          <a:prstGeom prst="rect">
            <a:avLst/>
          </a:prstGeom>
        </p:spPr>
        <p:txBody>
          <a:bodyPr wrap="square">
            <a:spAutoFit/>
          </a:bodyPr>
          <a:lstStyle/>
          <a:p>
            <a:pPr marL="342900" indent="-342900" algn="just">
              <a:buFont typeface="+mj-lt"/>
              <a:buAutoNum type="arabicPeriod" startAt="4"/>
            </a:pPr>
            <a:r>
              <a:rPr lang="mk-MK" sz="1400" dirty="0"/>
              <a:t>Секоја страна ќе донесе такви законодавни и други мерки кои се неопходни нејзините надлежни органи да бидат овластени да му наложат на кое било лице кое има познавање за начинот на кој функционира компјутерскиот систем или за мерките кои треба да се преземат за да се заштитат компјутерските податоци, да ги даде, во мера колку што е разумно, неопходните информации за да може да се преземат мерките предвидени во ставовите 1 и 2.</a:t>
            </a:r>
          </a:p>
          <a:p>
            <a:pPr marL="342900" indent="-342900" algn="just">
              <a:buFont typeface="+mj-lt"/>
              <a:buAutoNum type="arabicPeriod" startAt="4"/>
            </a:pPr>
            <a:endParaRPr lang="en-US" sz="1400" dirty="0"/>
          </a:p>
          <a:p>
            <a:pPr marL="342900" indent="-342900" algn="just">
              <a:buFont typeface="+mj-lt"/>
              <a:buAutoNum type="arabicPeriod" startAt="4"/>
            </a:pPr>
            <a:r>
              <a:rPr lang="mk-MK" sz="1400" dirty="0"/>
              <a:t>Овластувањата и процедурите наведени во овој член треба да бидат во </a:t>
            </a:r>
            <a:r>
              <a:rPr lang="mk-MK" sz="1400" b="1" dirty="0">
                <a:solidFill>
                  <a:srgbClr val="C00000"/>
                </a:solidFill>
              </a:rPr>
              <a:t>согласност со членовите 14 и 15</a:t>
            </a:r>
            <a:r>
              <a:rPr lang="mk-MK" sz="1400" dirty="0"/>
              <a:t>.</a:t>
            </a:r>
          </a:p>
        </p:txBody>
      </p:sp>
      <p:sp>
        <p:nvSpPr>
          <p:cNvPr id="6" name="Rectangle 5">
            <a:extLst>
              <a:ext uri="{FF2B5EF4-FFF2-40B4-BE49-F238E27FC236}">
                <a16:creationId xmlns:a16="http://schemas.microsoft.com/office/drawing/2014/main" id="{524B6456-681F-2F44-A01A-AD3514E81BD2}"/>
              </a:ext>
            </a:extLst>
          </p:cNvPr>
          <p:cNvSpPr/>
          <p:nvPr/>
        </p:nvSpPr>
        <p:spPr>
          <a:xfrm>
            <a:off x="4289032" y="1155403"/>
            <a:ext cx="4747018" cy="2308324"/>
          </a:xfrm>
          <a:prstGeom prst="rect">
            <a:avLst/>
          </a:prstGeom>
        </p:spPr>
        <p:txBody>
          <a:bodyPr wrap="square">
            <a:spAutoFit/>
          </a:bodyPr>
          <a:lstStyle/>
          <a:p>
            <a:pPr marL="285750" indent="-285750" algn="just">
              <a:buFont typeface="Arial" panose="020B0604020202020204" pitchFamily="34" charset="0"/>
              <a:buChar char="•"/>
            </a:pPr>
            <a:r>
              <a:rPr lang="mk-MK"/>
              <a:t>Условите и заштитните мерки може да вклучуваат одредби во врска со ангажманот и финансиската компензација на сведоците и експертите</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mk-MK"/>
              <a:t>Страните треба да утврдат дали поединците ќе треба да се известат за тоа дали компјутерските податоци се обезбедени преку копирање или не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a:solidFill>
                  <a:schemeClr val="bg1"/>
                </a:solidFill>
                <a:latin typeface="Verdana" panose="020B0604030504040204" pitchFamily="34" charset="0"/>
                <a:ea typeface="Verdana" panose="020B0604030504040204" pitchFamily="34" charset="0"/>
                <a:cs typeface="Verdana" charset="0"/>
              </a:rPr>
              <a:t>Претрес и запленување </a:t>
            </a:r>
          </a:p>
          <a:p>
            <a:pPr algn="r"/>
            <a:r>
              <a:rPr lang="mk-MK" sz="2700">
                <a:solidFill>
                  <a:schemeClr val="bg1"/>
                </a:solidFill>
                <a:latin typeface="Verdana" panose="020B0604030504040204" pitchFamily="34" charset="0"/>
                <a:ea typeface="Verdana" panose="020B0604030504040204" pitchFamily="34" charset="0"/>
                <a:cs typeface="Verdana" charset="0"/>
              </a:rPr>
              <a:t>на складирани компјутерски податоци</a:t>
            </a:r>
          </a:p>
        </p:txBody>
      </p:sp>
    </p:spTree>
    <p:extLst>
      <p:ext uri="{BB962C8B-B14F-4D97-AF65-F5344CB8AC3E}">
        <p14:creationId xmlns:p14="http://schemas.microsoft.com/office/powerpoint/2010/main" val="5118868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4F24AB61-97C5-42B0-A182-0BEC9F6E843D}"/>
              </a:ext>
            </a:extLst>
          </p:cNvPr>
          <p:cNvSpPr/>
          <p:nvPr/>
        </p:nvSpPr>
        <p:spPr>
          <a:xfrm>
            <a:off x="2011680" y="62977"/>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dirty="0">
                <a:latin typeface="Verdana" panose="020B0604030504040204" pitchFamily="34" charset="0"/>
                <a:ea typeface="Verdana" panose="020B0604030504040204" pitchFamily="34" charset="0"/>
                <a:cs typeface="ＭＳ Ｐゴシック" charset="0"/>
              </a:rPr>
              <a:t>Анкетно прашање</a:t>
            </a:r>
            <a:endParaRPr lang="en-GB"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a16="http://schemas.microsoft.com/office/drawing/2014/main" id="{CF4A5A40-4F3B-49B6-9081-1646BBF20341}"/>
              </a:ext>
            </a:extLst>
          </p:cNvPr>
          <p:cNvSpPr txBox="1"/>
          <p:nvPr/>
        </p:nvSpPr>
        <p:spPr>
          <a:xfrm>
            <a:off x="556983" y="1289515"/>
            <a:ext cx="8030033" cy="1569660"/>
          </a:xfrm>
          <a:prstGeom prst="rect">
            <a:avLst/>
          </a:prstGeom>
          <a:solidFill>
            <a:srgbClr val="BDD8F3"/>
          </a:solidFill>
        </p:spPr>
        <p:txBody>
          <a:bodyPr wrap="square" rtlCol="0">
            <a:spAutoFit/>
          </a:bodyPr>
          <a:lstStyle/>
          <a:p>
            <a:pPr algn="just"/>
            <a:r>
              <a:rPr lang="ru-RU" sz="2400" dirty="0">
                <a:solidFill>
                  <a:schemeClr val="tx1">
                    <a:lumMod val="65000"/>
                    <a:lumOff val="35000"/>
                  </a:schemeClr>
                </a:solidFill>
                <a:latin typeface="+mj-lt"/>
              </a:rPr>
              <a:t>Обвинител бара налог за претрес и заплена по иста основа и праг како што претходно направил за налог за генерирање информации.</a:t>
            </a:r>
          </a:p>
          <a:p>
            <a:pPr algn="just"/>
            <a:r>
              <a:rPr lang="ru-RU" sz="2400" dirty="0">
                <a:solidFill>
                  <a:schemeClr val="tx1">
                    <a:lumMod val="65000"/>
                    <a:lumOff val="35000"/>
                  </a:schemeClr>
                </a:solidFill>
                <a:latin typeface="+mj-lt"/>
              </a:rPr>
              <a:t>Дали налогот треба да се одобри</a:t>
            </a:r>
            <a:r>
              <a:rPr lang="en-US" sz="2400" dirty="0">
                <a:solidFill>
                  <a:schemeClr val="tx1">
                    <a:lumMod val="65000"/>
                    <a:lumOff val="35000"/>
                  </a:schemeClr>
                </a:solidFill>
                <a:latin typeface="+mj-lt"/>
              </a:rPr>
              <a:t>? </a:t>
            </a:r>
          </a:p>
        </p:txBody>
      </p:sp>
      <p:sp>
        <p:nvSpPr>
          <p:cNvPr id="9" name="TextBox 8">
            <a:extLst>
              <a:ext uri="{FF2B5EF4-FFF2-40B4-BE49-F238E27FC236}">
                <a16:creationId xmlns:a16="http://schemas.microsoft.com/office/drawing/2014/main" id="{08ECDF7C-815B-41D8-B138-D5734008F203}"/>
              </a:ext>
            </a:extLst>
          </p:cNvPr>
          <p:cNvSpPr txBox="1"/>
          <p:nvPr/>
        </p:nvSpPr>
        <p:spPr>
          <a:xfrm>
            <a:off x="556984" y="5271219"/>
            <a:ext cx="8030032" cy="1200329"/>
          </a:xfrm>
          <a:prstGeom prst="rect">
            <a:avLst/>
          </a:prstGeom>
          <a:solidFill>
            <a:schemeClr val="tx1">
              <a:lumMod val="65000"/>
              <a:lumOff val="35000"/>
            </a:schemeClr>
          </a:solidFill>
        </p:spPr>
        <p:txBody>
          <a:bodyPr wrap="square" rtlCol="0">
            <a:spAutoFit/>
          </a:bodyPr>
          <a:lstStyle/>
          <a:p>
            <a:pPr algn="ctr"/>
            <a:r>
              <a:rPr lang="ru-RU" sz="2400" dirty="0">
                <a:solidFill>
                  <a:schemeClr val="bg1"/>
                </a:solidFill>
                <a:latin typeface="+mj-lt"/>
              </a:rPr>
              <a:t>Точниот одговор е </a:t>
            </a:r>
            <a:r>
              <a:rPr lang="en-US" sz="2400" dirty="0">
                <a:solidFill>
                  <a:schemeClr val="bg1"/>
                </a:solidFill>
                <a:latin typeface="+mj-lt"/>
              </a:rPr>
              <a:t>B</a:t>
            </a:r>
            <a:r>
              <a:rPr lang="ru-RU" sz="2400" dirty="0">
                <a:solidFill>
                  <a:schemeClr val="bg1"/>
                </a:solidFill>
                <a:latin typeface="+mj-lt"/>
              </a:rPr>
              <a:t> (прагот за претрес и заплена е повисок од налогот за генерирање информации, бидејќи се работи за поинтрузивно овластување)</a:t>
            </a:r>
            <a:endParaRPr lang="en-US" sz="2400" dirty="0">
              <a:solidFill>
                <a:schemeClr val="bg1"/>
              </a:solidFill>
              <a:latin typeface="+mj-lt"/>
            </a:endParaRPr>
          </a:p>
        </p:txBody>
      </p:sp>
      <p:sp>
        <p:nvSpPr>
          <p:cNvPr id="10" name="TextBox 9">
            <a:extLst>
              <a:ext uri="{FF2B5EF4-FFF2-40B4-BE49-F238E27FC236}">
                <a16:creationId xmlns:a16="http://schemas.microsoft.com/office/drawing/2014/main" id="{A5BF146C-DBC3-44BF-AA98-DDEC334987B8}"/>
              </a:ext>
            </a:extLst>
          </p:cNvPr>
          <p:cNvSpPr txBox="1"/>
          <p:nvPr/>
        </p:nvSpPr>
        <p:spPr>
          <a:xfrm>
            <a:off x="556984" y="3396609"/>
            <a:ext cx="8030032" cy="830997"/>
          </a:xfrm>
          <a:prstGeom prst="rect">
            <a:avLst/>
          </a:prstGeom>
          <a:solidFill>
            <a:srgbClr val="F08A34"/>
          </a:solidFill>
        </p:spPr>
        <p:txBody>
          <a:bodyPr wrap="square" rtlCol="0">
            <a:spAutoFit/>
          </a:bodyPr>
          <a:lstStyle/>
          <a:p>
            <a:pPr marL="1828800" lvl="3" indent="-457200">
              <a:buAutoNum type="alphaUcPeriod"/>
            </a:pPr>
            <a:r>
              <a:rPr lang="mk-MK" sz="2400" dirty="0">
                <a:solidFill>
                  <a:schemeClr val="bg1"/>
                </a:solidFill>
                <a:latin typeface="+mj-lt"/>
              </a:rPr>
              <a:t>ДА</a:t>
            </a:r>
            <a:endParaRPr lang="en-GB" sz="2400" dirty="0">
              <a:solidFill>
                <a:schemeClr val="bg1"/>
              </a:solidFill>
              <a:latin typeface="+mj-lt"/>
            </a:endParaRPr>
          </a:p>
          <a:p>
            <a:pPr marL="1828800" lvl="3" indent="-457200">
              <a:buAutoNum type="alphaUcPeriod"/>
            </a:pPr>
            <a:r>
              <a:rPr lang="mk-MK" sz="2400" dirty="0">
                <a:solidFill>
                  <a:schemeClr val="bg1"/>
                </a:solidFill>
                <a:latin typeface="+mj-lt"/>
              </a:rPr>
              <a:t>НЕ</a:t>
            </a:r>
            <a:endParaRPr lang="en-US" sz="2400" dirty="0">
              <a:solidFill>
                <a:schemeClr val="bg1"/>
              </a:solidFill>
              <a:latin typeface="+mj-lt"/>
            </a:endParaRPr>
          </a:p>
        </p:txBody>
      </p:sp>
    </p:spTree>
    <p:extLst>
      <p:ext uri="{BB962C8B-B14F-4D97-AF65-F5344CB8AC3E}">
        <p14:creationId xmlns:p14="http://schemas.microsoft.com/office/powerpoint/2010/main" val="1024964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a:solidFill>
                  <a:schemeClr val="bg1"/>
                </a:solidFill>
                <a:latin typeface="Verdana" charset="0"/>
                <a:cs typeface="Verdana" charset="0"/>
              </a:rPr>
              <a:t>Содржина на сесијата</a:t>
            </a: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568952" cy="4969545"/>
          </a:xfrm>
        </p:spPr>
        <p:txBody>
          <a:bodyPr>
            <a:normAutofit/>
          </a:bodyPr>
          <a:lstStyle/>
          <a:p>
            <a:pPr marL="514350" indent="-514350">
              <a:lnSpc>
                <a:spcPct val="150000"/>
              </a:lnSpc>
              <a:buFont typeface="+mj-lt"/>
              <a:buAutoNum type="arabicPeriod"/>
            </a:pPr>
            <a:r>
              <a:rPr lang="mk-MK" sz="2800" dirty="0">
                <a:latin typeface="+mn-lt"/>
                <a:ea typeface="Verdana" panose="020B0604030504040204" pitchFamily="34" charset="0"/>
              </a:rPr>
              <a:t>Претрес и запленување на складирани компјутерски податоци</a:t>
            </a:r>
          </a:p>
          <a:p>
            <a:pPr marL="514350" indent="-514350">
              <a:lnSpc>
                <a:spcPct val="150000"/>
              </a:lnSpc>
              <a:buFont typeface="+mj-lt"/>
              <a:buAutoNum type="arabicPeriod"/>
            </a:pPr>
            <a:r>
              <a:rPr lang="mk-MK" sz="2800" dirty="0">
                <a:latin typeface="+mn-lt"/>
                <a:ea typeface="Verdana" panose="020B0604030504040204" pitchFamily="34" charset="0"/>
              </a:rPr>
              <a:t>Преземање податочен сообраќај (</a:t>
            </a:r>
            <a:r>
              <a:rPr lang="en-US" dirty="0">
                <a:latin typeface="+mn-lt"/>
                <a:ea typeface="Verdana" panose="020B0604030504040204" pitchFamily="34" charset="0"/>
              </a:rPr>
              <a:t>data traffic)</a:t>
            </a:r>
            <a:r>
              <a:rPr lang="mk-MK" sz="2800" dirty="0">
                <a:latin typeface="+mn-lt"/>
                <a:ea typeface="Verdana" panose="020B0604030504040204" pitchFamily="34" charset="0"/>
              </a:rPr>
              <a:t> во реално време</a:t>
            </a:r>
          </a:p>
          <a:p>
            <a:pPr marL="514350" indent="-514350">
              <a:lnSpc>
                <a:spcPct val="150000"/>
              </a:lnSpc>
              <a:buFont typeface="+mj-lt"/>
              <a:buAutoNum type="arabicPeriod"/>
            </a:pPr>
            <a:r>
              <a:rPr lang="mk-MK" sz="2800" dirty="0">
                <a:latin typeface="+mn-lt"/>
                <a:ea typeface="Verdana" panose="020B0604030504040204" pitchFamily="34" charset="0"/>
              </a:rPr>
              <a:t>Следење на содржински податоци (</a:t>
            </a:r>
            <a:r>
              <a:rPr lang="en-US" sz="2800" dirty="0">
                <a:latin typeface="+mn-lt"/>
                <a:ea typeface="Verdana" panose="020B0604030504040204" pitchFamily="34" charset="0"/>
              </a:rPr>
              <a:t>content data</a:t>
            </a:r>
            <a:r>
              <a:rPr lang="mk-MK" sz="2800" dirty="0">
                <a:latin typeface="+mn-lt"/>
                <a:ea typeface="Verdana" panose="020B0604030504040204" pitchFamily="34" charset="0"/>
              </a:rPr>
              <a:t>)</a:t>
            </a:r>
          </a:p>
          <a:p>
            <a:pPr marL="514350" indent="-514350">
              <a:lnSpc>
                <a:spcPct val="150000"/>
              </a:lnSpc>
              <a:buFont typeface="+mj-lt"/>
              <a:buAutoNum type="arabicPeriod"/>
            </a:pPr>
            <a:r>
              <a:rPr lang="mk-MK" sz="2800" dirty="0">
                <a:latin typeface="+mn-lt"/>
                <a:ea typeface="Verdana" panose="020B0604030504040204" pitchFamily="34" charset="0"/>
              </a:rPr>
              <a:t>Јурисдикција (судска надлежност)</a:t>
            </a:r>
          </a:p>
        </p:txBody>
      </p:sp>
    </p:spTree>
    <p:extLst>
      <p:ext uri="{BB962C8B-B14F-4D97-AF65-F5344CB8AC3E}">
        <p14:creationId xmlns:p14="http://schemas.microsoft.com/office/powerpoint/2010/main" val="42140872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4F24AB61-97C5-42B0-A182-0BEC9F6E843D}"/>
              </a:ext>
            </a:extLst>
          </p:cNvPr>
          <p:cNvSpPr/>
          <p:nvPr/>
        </p:nvSpPr>
        <p:spPr>
          <a:xfrm>
            <a:off x="2011680" y="62977"/>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dirty="0">
                <a:latin typeface="Verdana" panose="020B0604030504040204" pitchFamily="34" charset="0"/>
                <a:ea typeface="Verdana" panose="020B0604030504040204" pitchFamily="34" charset="0"/>
              </a:rPr>
              <a:t>Анкетно прашање</a:t>
            </a:r>
            <a:endParaRPr lang="en-GB"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a16="http://schemas.microsoft.com/office/drawing/2014/main" id="{CF4A5A40-4F3B-49B6-9081-1646BBF20341}"/>
              </a:ext>
            </a:extLst>
          </p:cNvPr>
          <p:cNvSpPr txBox="1"/>
          <p:nvPr/>
        </p:nvSpPr>
        <p:spPr>
          <a:xfrm>
            <a:off x="556983" y="1289515"/>
            <a:ext cx="8030033" cy="1200329"/>
          </a:xfrm>
          <a:prstGeom prst="rect">
            <a:avLst/>
          </a:prstGeom>
          <a:solidFill>
            <a:srgbClr val="BDD8F3"/>
          </a:solidFill>
        </p:spPr>
        <p:txBody>
          <a:bodyPr wrap="square" rtlCol="0">
            <a:spAutoFit/>
          </a:bodyPr>
          <a:lstStyle/>
          <a:p>
            <a:pPr algn="just"/>
            <a:r>
              <a:rPr lang="ru-RU" sz="2400" dirty="0">
                <a:solidFill>
                  <a:schemeClr val="tx1">
                    <a:lumMod val="65000"/>
                    <a:lumOff val="35000"/>
                  </a:schemeClr>
                </a:solidFill>
                <a:latin typeface="+mj-lt"/>
              </a:rPr>
              <a:t>Обвинител бара налог претрес на сите електронски уреди во сите објекти што ги поседува обвинетиот.</a:t>
            </a:r>
          </a:p>
          <a:p>
            <a:pPr algn="just"/>
            <a:r>
              <a:rPr lang="ru-RU" sz="2400" dirty="0">
                <a:solidFill>
                  <a:schemeClr val="tx1">
                    <a:lumMod val="65000"/>
                    <a:lumOff val="35000"/>
                  </a:schemeClr>
                </a:solidFill>
                <a:latin typeface="+mj-lt"/>
              </a:rPr>
              <a:t>Дали налогот треба да се одобри</a:t>
            </a:r>
            <a:r>
              <a:rPr lang="en-US" sz="2400" dirty="0">
                <a:solidFill>
                  <a:schemeClr val="tx1">
                    <a:lumMod val="65000"/>
                    <a:lumOff val="35000"/>
                  </a:schemeClr>
                </a:solidFill>
                <a:latin typeface="+mj-lt"/>
              </a:rPr>
              <a:t>? </a:t>
            </a:r>
          </a:p>
        </p:txBody>
      </p:sp>
      <p:sp>
        <p:nvSpPr>
          <p:cNvPr id="9" name="TextBox 8">
            <a:extLst>
              <a:ext uri="{FF2B5EF4-FFF2-40B4-BE49-F238E27FC236}">
                <a16:creationId xmlns:a16="http://schemas.microsoft.com/office/drawing/2014/main" id="{08ECDF7C-815B-41D8-B138-D5734008F203}"/>
              </a:ext>
            </a:extLst>
          </p:cNvPr>
          <p:cNvSpPr txBox="1"/>
          <p:nvPr/>
        </p:nvSpPr>
        <p:spPr>
          <a:xfrm>
            <a:off x="556984" y="5271219"/>
            <a:ext cx="8030032" cy="830997"/>
          </a:xfrm>
          <a:prstGeom prst="rect">
            <a:avLst/>
          </a:prstGeom>
          <a:solidFill>
            <a:schemeClr val="tx1">
              <a:lumMod val="65000"/>
              <a:lumOff val="35000"/>
            </a:schemeClr>
          </a:solidFill>
        </p:spPr>
        <p:txBody>
          <a:bodyPr wrap="square" rtlCol="0">
            <a:spAutoFit/>
          </a:bodyPr>
          <a:lstStyle/>
          <a:p>
            <a:pPr algn="ctr"/>
            <a:r>
              <a:rPr lang="ru-RU" sz="2400" dirty="0">
                <a:solidFill>
                  <a:schemeClr val="bg1"/>
                </a:solidFill>
                <a:latin typeface="+mj-lt"/>
              </a:rPr>
              <a:t>Точен одговор е</a:t>
            </a:r>
            <a:r>
              <a:rPr lang="en-US" sz="2400" dirty="0">
                <a:solidFill>
                  <a:schemeClr val="bg1"/>
                </a:solidFill>
                <a:latin typeface="+mj-lt"/>
              </a:rPr>
              <a:t> B</a:t>
            </a:r>
            <a:r>
              <a:rPr lang="ru-RU" sz="2400" dirty="0">
                <a:solidFill>
                  <a:schemeClr val="bg1"/>
                </a:solidFill>
                <a:latin typeface="+mj-lt"/>
              </a:rPr>
              <a:t> (овластувањето за претрес може да се примени само во однос на определени компјутери)</a:t>
            </a:r>
            <a:endParaRPr lang="en-US" sz="2400" dirty="0">
              <a:solidFill>
                <a:schemeClr val="bg1"/>
              </a:solidFill>
              <a:latin typeface="+mj-lt"/>
            </a:endParaRPr>
          </a:p>
        </p:txBody>
      </p:sp>
      <p:sp>
        <p:nvSpPr>
          <p:cNvPr id="10" name="TextBox 9">
            <a:extLst>
              <a:ext uri="{FF2B5EF4-FFF2-40B4-BE49-F238E27FC236}">
                <a16:creationId xmlns:a16="http://schemas.microsoft.com/office/drawing/2014/main" id="{A5BF146C-DBC3-44BF-AA98-DDEC334987B8}"/>
              </a:ext>
            </a:extLst>
          </p:cNvPr>
          <p:cNvSpPr txBox="1"/>
          <p:nvPr/>
        </p:nvSpPr>
        <p:spPr>
          <a:xfrm>
            <a:off x="556984" y="3396609"/>
            <a:ext cx="8030032" cy="830997"/>
          </a:xfrm>
          <a:prstGeom prst="rect">
            <a:avLst/>
          </a:prstGeom>
          <a:solidFill>
            <a:srgbClr val="F08A34"/>
          </a:solidFill>
        </p:spPr>
        <p:txBody>
          <a:bodyPr wrap="square" rtlCol="0">
            <a:spAutoFit/>
          </a:bodyPr>
          <a:lstStyle/>
          <a:p>
            <a:pPr marL="1828800" lvl="3" indent="-457200">
              <a:buAutoNum type="alphaUcPeriod"/>
            </a:pPr>
            <a:r>
              <a:rPr lang="mk-MK" sz="2400" dirty="0">
                <a:solidFill>
                  <a:schemeClr val="bg1"/>
                </a:solidFill>
                <a:latin typeface="+mj-lt"/>
              </a:rPr>
              <a:t>ДА</a:t>
            </a:r>
            <a:endParaRPr lang="en-GB" sz="2400" dirty="0">
              <a:solidFill>
                <a:schemeClr val="bg1"/>
              </a:solidFill>
              <a:latin typeface="+mj-lt"/>
            </a:endParaRPr>
          </a:p>
          <a:p>
            <a:pPr marL="1828800" lvl="3" indent="-457200">
              <a:buAutoNum type="alphaUcPeriod"/>
            </a:pPr>
            <a:r>
              <a:rPr lang="mk-MK" sz="2400" dirty="0">
                <a:solidFill>
                  <a:schemeClr val="bg1"/>
                </a:solidFill>
                <a:latin typeface="+mj-lt"/>
              </a:rPr>
              <a:t>НЕ</a:t>
            </a:r>
            <a:endParaRPr lang="en-US" sz="2400" dirty="0">
              <a:solidFill>
                <a:schemeClr val="bg1"/>
              </a:solidFill>
              <a:latin typeface="+mj-lt"/>
            </a:endParaRPr>
          </a:p>
        </p:txBody>
      </p:sp>
    </p:spTree>
    <p:extLst>
      <p:ext uri="{BB962C8B-B14F-4D97-AF65-F5344CB8AC3E}">
        <p14:creationId xmlns:p14="http://schemas.microsoft.com/office/powerpoint/2010/main" val="2428374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48152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p:txBody>
          <a:bodyPr/>
          <a:lstStyle/>
          <a:p>
            <a:r>
              <a:rPr lang="mk-MK" dirty="0">
                <a:latin typeface="+mn-lt"/>
              </a:rPr>
              <a:t>ПРЕЗЕМАЊЕ ПОДАТОЧЕН СООБРАЌАЈ ВО РЕАЛНО ВРЕМЕ</a:t>
            </a:r>
          </a:p>
        </p:txBody>
      </p:sp>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r>
              <a:rPr lang="mk-MK" dirty="0"/>
              <a:t>Процесни овластувања според Конвенцијата од Будимпешта (Дел 2)</a:t>
            </a:r>
          </a:p>
        </p:txBody>
      </p:sp>
      <p:sp>
        <p:nvSpPr>
          <p:cNvPr id="6" name="TextBox 7">
            <a:extLst>
              <a:ext uri="{FF2B5EF4-FFF2-40B4-BE49-F238E27FC236}">
                <a16:creationId xmlns:a16="http://schemas.microsoft.com/office/drawing/2014/main" id="{EE44B28D-96A4-4B71-A353-916AB5467157}"/>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a:solidFill>
                  <a:schemeClr val="bg1"/>
                </a:solidFill>
                <a:latin typeface="Verdana" charset="0"/>
                <a:cs typeface="Verdana" charset="0"/>
              </a:rPr>
              <a:t>Дел 2</a:t>
            </a:r>
          </a:p>
        </p:txBody>
      </p:sp>
    </p:spTree>
    <p:extLst>
      <p:ext uri="{BB962C8B-B14F-4D97-AF65-F5344CB8AC3E}">
        <p14:creationId xmlns:p14="http://schemas.microsoft.com/office/powerpoint/2010/main" val="33727643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511300"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Преземање податочен сообраќај во реално време</a:t>
            </a:r>
          </a:p>
        </p:txBody>
      </p:sp>
      <p:sp>
        <p:nvSpPr>
          <p:cNvPr id="2" name="Rectangle 3">
            <a:extLst>
              <a:ext uri="{FF2B5EF4-FFF2-40B4-BE49-F238E27FC236}">
                <a16:creationId xmlns:a16="http://schemas.microsoft.com/office/drawing/2014/main" id="{4A4DD29D-48E3-44D3-9376-83EADA19DD24}"/>
              </a:ext>
            </a:extLst>
          </p:cNvPr>
          <p:cNvSpPr txBox="1">
            <a:spLocks/>
          </p:cNvSpPr>
          <p:nvPr/>
        </p:nvSpPr>
        <p:spPr bwMode="auto">
          <a:xfrm>
            <a:off x="348344" y="1198107"/>
            <a:ext cx="8519885" cy="521208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mk-MK" sz="2600" b="1" i="1" dirty="0">
                <a:ea typeface="ＭＳ Ｐゴシック" pitchFamily="34" charset="-128"/>
              </a:rPr>
              <a:t>Преземање податочен сообраќај во реално време</a:t>
            </a:r>
          </a:p>
          <a:p>
            <a:pPr marL="0" indent="0" algn="ctr" eaLnBrk="1" hangingPunct="1">
              <a:lnSpc>
                <a:spcPct val="80000"/>
              </a:lnSpc>
              <a:spcBef>
                <a:spcPts val="600"/>
              </a:spcBef>
              <a:spcAft>
                <a:spcPts val="1200"/>
              </a:spcAft>
              <a:buFont typeface="Arial" pitchFamily="34" charset="0"/>
              <a:buNone/>
              <a:defRPr/>
            </a:pPr>
            <a:r>
              <a:rPr lang="mk-MK" sz="2600" b="1" i="1" dirty="0">
                <a:ea typeface="ＭＳ Ｐゴシック" pitchFamily="34" charset="-128"/>
              </a:rPr>
              <a:t>(член 20 - Конвенција од Будимпешта)</a:t>
            </a:r>
          </a:p>
          <a:p>
            <a:pPr marL="0" indent="0" algn="ctr" eaLnBrk="1" hangingPunct="1">
              <a:lnSpc>
                <a:spcPct val="80000"/>
              </a:lnSpc>
              <a:spcBef>
                <a:spcPts val="600"/>
              </a:spcBef>
              <a:spcAft>
                <a:spcPts val="1200"/>
              </a:spcAft>
              <a:buFont typeface="Arial" pitchFamily="34" charset="0"/>
              <a:buNone/>
              <a:defRPr/>
            </a:pPr>
            <a:endParaRPr lang="en-GB" altLang="sr-Latn-RS" sz="2800" b="1" i="1" dirty="0">
              <a:ea typeface="ＭＳ Ｐゴシック" pitchFamily="34" charset="-128"/>
            </a:endParaRPr>
          </a:p>
          <a:p>
            <a:pPr algn="ctr" eaLnBrk="1" hangingPunct="1">
              <a:lnSpc>
                <a:spcPct val="80000"/>
              </a:lnSpc>
              <a:spcBef>
                <a:spcPts val="600"/>
              </a:spcBef>
              <a:spcAft>
                <a:spcPts val="1200"/>
              </a:spcAft>
              <a:defRPr/>
            </a:pPr>
            <a:r>
              <a:rPr lang="mk-MK" sz="2600" i="1" dirty="0">
                <a:ea typeface="ＭＳ Ｐゴシック" pitchFamily="34" charset="-128"/>
              </a:rPr>
              <a:t>Овозможува истраги во живо</a:t>
            </a:r>
          </a:p>
          <a:p>
            <a:pPr algn="ctr" eaLnBrk="1" hangingPunct="1">
              <a:lnSpc>
                <a:spcPct val="80000"/>
              </a:lnSpc>
              <a:spcBef>
                <a:spcPts val="600"/>
              </a:spcBef>
              <a:spcAft>
                <a:spcPts val="1200"/>
              </a:spcAft>
              <a:defRPr/>
            </a:pPr>
            <a:r>
              <a:rPr lang="mk-MK" sz="2600" i="1" dirty="0" err="1">
                <a:ea typeface="ＭＳ Ｐゴシック" pitchFamily="34" charset="-128"/>
              </a:rPr>
              <a:t>Интрузивна</a:t>
            </a:r>
            <a:r>
              <a:rPr lang="mk-MK" sz="2600" i="1" dirty="0">
                <a:ea typeface="ＭＳ Ｐゴシック" pitchFamily="34" charset="-128"/>
              </a:rPr>
              <a:t> мерка, бара соодветно законодавство </a:t>
            </a:r>
          </a:p>
          <a:p>
            <a:pPr algn="ctr" eaLnBrk="1" hangingPunct="1">
              <a:lnSpc>
                <a:spcPct val="80000"/>
              </a:lnSpc>
              <a:spcBef>
                <a:spcPts val="600"/>
              </a:spcBef>
              <a:spcAft>
                <a:spcPts val="1200"/>
              </a:spcAft>
              <a:defRPr/>
            </a:pPr>
            <a:r>
              <a:rPr lang="mk-MK" sz="2600" i="1" dirty="0">
                <a:ea typeface="ＭＳ Ｐゴシック" pitchFamily="34" charset="-128"/>
              </a:rPr>
              <a:t>Органите за спроведување на законот да собираат или снимаат, со помош на технички средства, податоци во реално време и </a:t>
            </a:r>
          </a:p>
          <a:p>
            <a:pPr algn="ctr" eaLnBrk="1" hangingPunct="1">
              <a:lnSpc>
                <a:spcPct val="80000"/>
              </a:lnSpc>
              <a:spcBef>
                <a:spcPts val="600"/>
              </a:spcBef>
              <a:spcAft>
                <a:spcPts val="1200"/>
              </a:spcAft>
              <a:defRPr/>
            </a:pPr>
            <a:r>
              <a:rPr lang="mk-MK" sz="2600" i="1" dirty="0">
                <a:ea typeface="ＭＳ Ｐゴシック" pitchFamily="34" charset="-128"/>
              </a:rPr>
              <a:t>Овластување да им се наложи на давателите на услуги да собираат или снимаат податоци од сопствените корисници, во реално време.</a:t>
            </a:r>
          </a:p>
        </p:txBody>
      </p:sp>
    </p:spTree>
    <p:extLst>
      <p:ext uri="{BB962C8B-B14F-4D97-AF65-F5344CB8AC3E}">
        <p14:creationId xmlns:p14="http://schemas.microsoft.com/office/powerpoint/2010/main" val="30235404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130782" y="1237505"/>
            <a:ext cx="4476172" cy="3970318"/>
          </a:xfrm>
          <a:prstGeom prst="rect">
            <a:avLst/>
          </a:prstGeom>
        </p:spPr>
        <p:txBody>
          <a:bodyPr wrap="square">
            <a:spAutoFit/>
          </a:bodyPr>
          <a:lstStyle/>
          <a:p>
            <a:pPr marL="342900" indent="-342900" algn="just">
              <a:buFont typeface="+mj-lt"/>
              <a:buAutoNum type="arabicPeriod"/>
            </a:pPr>
            <a:r>
              <a:rPr lang="mk-MK" sz="1400" dirty="0"/>
              <a:t>Секоја од страните ќе ги донесе законските и други мерки кои се неопходни нејзините надлежни власти да имаат овластување да: </a:t>
            </a:r>
          </a:p>
          <a:p>
            <a:pPr marL="800100" lvl="1" indent="-342900" algn="just">
              <a:buFont typeface="+mj-lt"/>
              <a:buAutoNum type="alphaLcPeriod"/>
            </a:pPr>
            <a:r>
              <a:rPr lang="mk-MK" sz="1400" b="1" dirty="0">
                <a:solidFill>
                  <a:srgbClr val="C00000"/>
                </a:solidFill>
              </a:rPr>
              <a:t>да собираат или снимаат</a:t>
            </a:r>
            <a:r>
              <a:rPr lang="mk-MK" sz="1400" dirty="0"/>
              <a:t> преку примена на технички средства на територијата на таа страна и </a:t>
            </a:r>
          </a:p>
          <a:p>
            <a:pPr marL="800100" lvl="1" indent="-342900" algn="just">
              <a:buFont typeface="+mj-lt"/>
              <a:buAutoNum type="alphaLcPeriod"/>
            </a:pPr>
            <a:r>
              <a:rPr lang="mk-MK" sz="1400" b="1" dirty="0">
                <a:solidFill>
                  <a:srgbClr val="C00000"/>
                </a:solidFill>
              </a:rPr>
              <a:t>да му наложат на давателот на услуги</a:t>
            </a:r>
            <a:r>
              <a:rPr lang="mk-MK" sz="1400" dirty="0"/>
              <a:t>, во границите на неговите технички можности: </a:t>
            </a:r>
          </a:p>
          <a:p>
            <a:pPr marL="1314450" lvl="2" indent="-400050" algn="just">
              <a:buFont typeface="+mj-lt"/>
              <a:buAutoNum type="romanLcPeriod"/>
            </a:pPr>
            <a:r>
              <a:rPr lang="mk-MK" sz="1400" dirty="0"/>
              <a:t>да </a:t>
            </a:r>
            <a:r>
              <a:rPr lang="mk-MK" sz="1400" b="1" dirty="0">
                <a:solidFill>
                  <a:srgbClr val="C00000"/>
                </a:solidFill>
              </a:rPr>
              <a:t>собира или да снима</a:t>
            </a:r>
            <a:r>
              <a:rPr lang="mk-MK" sz="1400" dirty="0"/>
              <a:t> преку примена на технички средства на територијата на таа страна; или </a:t>
            </a:r>
          </a:p>
          <a:p>
            <a:pPr marL="1314450" lvl="2" indent="-400050" algn="just">
              <a:buFont typeface="+mj-lt"/>
              <a:buAutoNum type="romanLcPeriod"/>
            </a:pPr>
            <a:r>
              <a:rPr lang="mk-MK" sz="1400" dirty="0"/>
              <a:t> </a:t>
            </a:r>
            <a:r>
              <a:rPr lang="mk-MK" sz="1400" b="1" dirty="0">
                <a:solidFill>
                  <a:srgbClr val="C00000"/>
                </a:solidFill>
              </a:rPr>
              <a:t>да соработува со или да им помага на</a:t>
            </a:r>
            <a:r>
              <a:rPr lang="mk-MK" sz="1400" dirty="0"/>
              <a:t> надлежните органи во собирањето или снимањето на, </a:t>
            </a:r>
          </a:p>
          <a:p>
            <a:pPr lvl="1" algn="just"/>
            <a:r>
              <a:rPr lang="mk-MK" sz="1400" dirty="0"/>
              <a:t>податочен сообраќај, во реално време, поврзани со точно определени комуникации, кои се пренесуваат со помош на компјутерски систем на својата територија.</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237505"/>
            <a:ext cx="4414945" cy="2923877"/>
          </a:xfrm>
          <a:prstGeom prst="rect">
            <a:avLst/>
          </a:prstGeom>
        </p:spPr>
        <p:txBody>
          <a:bodyPr wrap="square">
            <a:spAutoFit/>
          </a:bodyPr>
          <a:lstStyle/>
          <a:p>
            <a:pPr marL="342900" indent="-342900" algn="just">
              <a:buFont typeface="Arial" panose="020B0604020202020204" pitchFamily="34" charset="0"/>
              <a:buChar char="•"/>
            </a:pPr>
            <a:r>
              <a:rPr lang="mk-MK" sz="2000" dirty="0"/>
              <a:t>Надлежниот орган има овластување:</a:t>
            </a:r>
          </a:p>
          <a:p>
            <a:pPr marL="800100" lvl="1" indent="-342900" algn="just">
              <a:buFont typeface="Calibri Light" panose="020F0302020204030204" pitchFamily="34" charset="0"/>
              <a:buChar char="‐"/>
            </a:pPr>
            <a:r>
              <a:rPr lang="mk-MK" dirty="0"/>
              <a:t>директно да собира или снима податочен сообраќај;</a:t>
            </a:r>
          </a:p>
          <a:p>
            <a:pPr marL="800100" lvl="1" indent="-342900" algn="just">
              <a:buFont typeface="Calibri Light" panose="020F0302020204030204" pitchFamily="34" charset="0"/>
              <a:buChar char="‐"/>
            </a:pPr>
            <a:r>
              <a:rPr lang="mk-MK" dirty="0"/>
              <a:t>да му наложи на давателот на услуги да собира или снима податочен сообраќај;</a:t>
            </a:r>
          </a:p>
          <a:p>
            <a:pPr marL="800100" lvl="1" indent="-342900" algn="just">
              <a:buFont typeface="Calibri Light" panose="020F0302020204030204" pitchFamily="34" charset="0"/>
              <a:buChar char="‐"/>
            </a:pPr>
            <a:r>
              <a:rPr lang="mk-MK" dirty="0"/>
              <a:t>да му наложи на давателот на услуги да соработува со и да му помага на надлежниот орган.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Преземање податочен сообраќај во реално време</a:t>
            </a:r>
          </a:p>
        </p:txBody>
      </p:sp>
    </p:spTree>
    <p:extLst>
      <p:ext uri="{BB962C8B-B14F-4D97-AF65-F5344CB8AC3E}">
        <p14:creationId xmlns:p14="http://schemas.microsoft.com/office/powerpoint/2010/main" val="40652798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3970318"/>
          </a:xfrm>
          <a:prstGeom prst="rect">
            <a:avLst/>
          </a:prstGeom>
        </p:spPr>
        <p:txBody>
          <a:bodyPr wrap="square">
            <a:spAutoFit/>
          </a:bodyPr>
          <a:lstStyle/>
          <a:p>
            <a:pPr marL="342900" indent="-342900" algn="just">
              <a:buFont typeface="+mj-lt"/>
              <a:buAutoNum type="arabicPeriod"/>
            </a:pPr>
            <a:r>
              <a:rPr lang="mk-MK" sz="1400" dirty="0"/>
              <a:t>Секоја од страните ќе ги донесе законските и други мерки кои се неопходни нејзините надлежни власти да имаат овластување: </a:t>
            </a:r>
          </a:p>
          <a:p>
            <a:pPr marL="800100" lvl="1" indent="-342900" algn="just">
              <a:buFont typeface="+mj-lt"/>
              <a:buAutoNum type="alphaLcPeriod"/>
            </a:pPr>
            <a:r>
              <a:rPr lang="mk-MK" sz="1400" dirty="0"/>
              <a:t>да собираат и </a:t>
            </a:r>
            <a:r>
              <a:rPr lang="mk-MK" sz="1400" dirty="0" err="1"/>
              <a:t>и</a:t>
            </a:r>
            <a:r>
              <a:rPr lang="mk-MK" sz="1400" dirty="0"/>
              <a:t> снимаат преку примена на </a:t>
            </a:r>
            <a:r>
              <a:rPr lang="mk-MK" sz="1400" b="1" dirty="0">
                <a:solidFill>
                  <a:srgbClr val="C00000"/>
                </a:solidFill>
              </a:rPr>
              <a:t>технички средства</a:t>
            </a:r>
            <a:r>
              <a:rPr lang="mk-MK" sz="1400" dirty="0"/>
              <a:t> на територијата на таа страна и </a:t>
            </a:r>
          </a:p>
          <a:p>
            <a:pPr marL="800100" lvl="1" indent="-342900" algn="just">
              <a:buFont typeface="+mj-lt"/>
              <a:buAutoNum type="alphaLcPeriod"/>
            </a:pPr>
            <a:r>
              <a:rPr lang="mk-MK" sz="1400" dirty="0"/>
              <a:t>да му наложат  на давателот на услуги, во границите на неговите технички можности: </a:t>
            </a:r>
          </a:p>
          <a:p>
            <a:pPr marL="1314450" lvl="2" indent="-400050" algn="just">
              <a:buFont typeface="+mj-lt"/>
              <a:buAutoNum type="romanLcPeriod"/>
            </a:pPr>
            <a:r>
              <a:rPr lang="mk-MK" sz="1400" dirty="0"/>
              <a:t>да собира или да снима преку примена на </a:t>
            </a:r>
            <a:r>
              <a:rPr lang="mk-MK" sz="1400" b="1" dirty="0">
                <a:solidFill>
                  <a:srgbClr val="C00000"/>
                </a:solidFill>
              </a:rPr>
              <a:t>технички средства</a:t>
            </a:r>
            <a:r>
              <a:rPr lang="mk-MK" sz="1400" dirty="0"/>
              <a:t> на територијата на таа страна; или </a:t>
            </a:r>
          </a:p>
          <a:p>
            <a:pPr marL="1314450" lvl="2" indent="-400050" algn="just">
              <a:buFont typeface="+mj-lt"/>
              <a:buAutoNum type="romanLcPeriod"/>
            </a:pPr>
            <a:r>
              <a:rPr lang="mk-MK" sz="1400" dirty="0"/>
              <a:t>да соработува со или да им помага на надлежните органи во собирањето или снимањето на, </a:t>
            </a:r>
          </a:p>
          <a:p>
            <a:pPr lvl="1" algn="just"/>
            <a:r>
              <a:rPr lang="mk-MK" sz="1400" dirty="0"/>
              <a:t>податочен сообраќај, во реално време, поврзани со точно определени комуникации, кои се пренесуваат со помош на компјутерски систем на својата територија.</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246769"/>
          </a:xfrm>
          <a:prstGeom prst="rect">
            <a:avLst/>
          </a:prstGeom>
        </p:spPr>
        <p:txBody>
          <a:bodyPr wrap="square">
            <a:spAutoFit/>
          </a:bodyPr>
          <a:lstStyle/>
          <a:p>
            <a:pPr marL="342900" indent="-342900" algn="just">
              <a:buFont typeface="Arial" panose="020B0604020202020204" pitchFamily="34" charset="0"/>
              <a:buChar char="•"/>
            </a:pPr>
            <a:r>
              <a:rPr lang="mk-MK" sz="2000" dirty="0"/>
              <a:t>Техничките средства не се дефинирани</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mk-MK" sz="2000" dirty="0"/>
              <a:t>Кое било техничко средство може да се користи за преземање податочен сообраќај (неутралност на технологијата)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Преземање податочен сообраќај во реално време</a:t>
            </a:r>
          </a:p>
        </p:txBody>
      </p:sp>
    </p:spTree>
    <p:extLst>
      <p:ext uri="{BB962C8B-B14F-4D97-AF65-F5344CB8AC3E}">
        <p14:creationId xmlns:p14="http://schemas.microsoft.com/office/powerpoint/2010/main" val="38294485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3970318"/>
          </a:xfrm>
          <a:prstGeom prst="rect">
            <a:avLst/>
          </a:prstGeom>
        </p:spPr>
        <p:txBody>
          <a:bodyPr wrap="square">
            <a:spAutoFit/>
          </a:bodyPr>
          <a:lstStyle/>
          <a:p>
            <a:pPr marL="342900" indent="-342900" algn="just">
              <a:buFont typeface="+mj-lt"/>
              <a:buAutoNum type="arabicPeriod"/>
            </a:pPr>
            <a:r>
              <a:rPr lang="mk-MK" sz="1400" dirty="0"/>
              <a:t>Секоја од страните ќе ги донесе законските и други мерки кои се неопходни нејзините надлежни власти да имаат овластување: </a:t>
            </a:r>
          </a:p>
          <a:p>
            <a:pPr marL="800100" lvl="1" indent="-342900" algn="just">
              <a:buFont typeface="+mj-lt"/>
              <a:buAutoNum type="alphaLcPeriod"/>
            </a:pPr>
            <a:r>
              <a:rPr lang="mk-MK" sz="1400" dirty="0"/>
              <a:t>да собираат или снимаат преку примена на технички средства на територијата на таа страна и </a:t>
            </a:r>
          </a:p>
          <a:p>
            <a:pPr marL="800100" lvl="1" indent="-342900" algn="just">
              <a:buFont typeface="+mj-lt"/>
              <a:buAutoNum type="alphaLcPeriod"/>
            </a:pPr>
            <a:r>
              <a:rPr lang="mk-MK" sz="1400" dirty="0"/>
              <a:t>да му наложат  на давателот на услуги, во границите на </a:t>
            </a:r>
            <a:r>
              <a:rPr lang="mk-MK" sz="1400" b="1" dirty="0">
                <a:solidFill>
                  <a:srgbClr val="C00000"/>
                </a:solidFill>
              </a:rPr>
              <a:t>неговите технички можности</a:t>
            </a:r>
            <a:r>
              <a:rPr lang="mk-MK" sz="1400" dirty="0"/>
              <a:t>: </a:t>
            </a:r>
          </a:p>
          <a:p>
            <a:pPr marL="1314450" lvl="2" indent="-400050" algn="just">
              <a:buFont typeface="+mj-lt"/>
              <a:buAutoNum type="romanLcPeriod"/>
            </a:pPr>
            <a:r>
              <a:rPr lang="mk-MK" sz="1400" dirty="0"/>
              <a:t>да собира или да снима преку примена на технички средства на територијата на таа страна; или </a:t>
            </a:r>
          </a:p>
          <a:p>
            <a:pPr marL="1314450" lvl="2" indent="-400050" algn="just">
              <a:buFont typeface="+mj-lt"/>
              <a:buAutoNum type="romanLcPeriod"/>
            </a:pPr>
            <a:r>
              <a:rPr lang="mk-MK" sz="1400" dirty="0"/>
              <a:t>да соработува со или да им помага на надлежните органи во собирањето или снимањето на, </a:t>
            </a:r>
          </a:p>
          <a:p>
            <a:pPr lvl="1" algn="just"/>
            <a:r>
              <a:rPr lang="mk-MK" sz="1400" dirty="0"/>
              <a:t>податочен сообраќај, во реално време, поврзани со точно определени комуникации, кои се пренесуваат со помош на компјутерски систем на својата територија.</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4247317"/>
          </a:xfrm>
          <a:prstGeom prst="rect">
            <a:avLst/>
          </a:prstGeom>
        </p:spPr>
        <p:txBody>
          <a:bodyPr wrap="square">
            <a:spAutoFit/>
          </a:bodyPr>
          <a:lstStyle/>
          <a:p>
            <a:pPr marL="342900" indent="-342900" algn="just">
              <a:buFont typeface="Arial" panose="020B0604020202020204" pitchFamily="34" charset="0"/>
              <a:buChar char="•"/>
            </a:pPr>
            <a:r>
              <a:rPr lang="mk-MK" sz="2000" dirty="0"/>
              <a:t>Обврските за давателите на услуги нема да ја надминуваат постојните технички можности (без разлика дали вообичаено се користат такви технички карактеристики за снимање на податочен сообраќај)</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mk-MK" sz="2000" dirty="0"/>
              <a:t>На давателите на услуги не им се наметнува обврска: </a:t>
            </a:r>
          </a:p>
          <a:p>
            <a:pPr marL="800100" lvl="1" indent="-342900" algn="just">
              <a:buFont typeface="Calibri Light" panose="020F0302020204030204" pitchFamily="34" charset="0"/>
              <a:buChar char="‐"/>
            </a:pPr>
            <a:r>
              <a:rPr lang="mk-MK" dirty="0"/>
              <a:t>Да развијат нова опрема;</a:t>
            </a:r>
          </a:p>
          <a:p>
            <a:pPr marL="800100" lvl="1" indent="-342900" algn="just">
              <a:buFont typeface="Calibri Light" panose="020F0302020204030204" pitchFamily="34" charset="0"/>
              <a:buChar char="‐"/>
            </a:pPr>
            <a:r>
              <a:rPr lang="mk-MK" dirty="0"/>
              <a:t>Да ангажираат експертска поддршка;</a:t>
            </a:r>
          </a:p>
          <a:p>
            <a:pPr marL="800100" lvl="1" indent="-342900" algn="just">
              <a:buFont typeface="Calibri Light" panose="020F0302020204030204" pitchFamily="34" charset="0"/>
              <a:buChar char="‐"/>
            </a:pPr>
            <a:r>
              <a:rPr lang="mk-MK" dirty="0"/>
              <a:t>Да се впуштат во скапи </a:t>
            </a:r>
            <a:r>
              <a:rPr lang="mk-MK" dirty="0" err="1"/>
              <a:t>реконфигурации</a:t>
            </a:r>
            <a:r>
              <a:rPr lang="mk-MK" dirty="0"/>
              <a:t> на системите.</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Преземање податочен сообраќај во реално време</a:t>
            </a:r>
          </a:p>
        </p:txBody>
      </p:sp>
    </p:spTree>
    <p:extLst>
      <p:ext uri="{BB962C8B-B14F-4D97-AF65-F5344CB8AC3E}">
        <p14:creationId xmlns:p14="http://schemas.microsoft.com/office/powerpoint/2010/main" val="8258451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3970318"/>
          </a:xfrm>
          <a:prstGeom prst="rect">
            <a:avLst/>
          </a:prstGeom>
        </p:spPr>
        <p:txBody>
          <a:bodyPr wrap="square">
            <a:spAutoFit/>
          </a:bodyPr>
          <a:lstStyle/>
          <a:p>
            <a:pPr marL="342900" indent="-342900" algn="just">
              <a:buFont typeface="+mj-lt"/>
              <a:buAutoNum type="arabicPeriod"/>
            </a:pPr>
            <a:r>
              <a:rPr lang="mk-MK" sz="1400" dirty="0"/>
              <a:t>Секоја од страните ќе ги донесе законските и други мерки кои се неопходни нејзините надлежни власти да имаат овластување: </a:t>
            </a:r>
          </a:p>
          <a:p>
            <a:pPr marL="800100" lvl="1" indent="-342900" algn="just">
              <a:buFont typeface="+mj-lt"/>
              <a:buAutoNum type="alphaLcPeriod"/>
            </a:pPr>
            <a:r>
              <a:rPr lang="mk-MK" sz="1400" dirty="0"/>
              <a:t>да собираат или снимаат преку примена на технички средства на територијата на таа страна и </a:t>
            </a:r>
          </a:p>
          <a:p>
            <a:pPr marL="800100" lvl="1" indent="-342900" algn="just">
              <a:buFont typeface="+mj-lt"/>
              <a:buAutoNum type="alphaLcPeriod"/>
            </a:pPr>
            <a:r>
              <a:rPr lang="mk-MK" sz="1400" dirty="0"/>
              <a:t>да му наложат  на давателот на услуги, во границите на неговите технички можности: </a:t>
            </a:r>
          </a:p>
          <a:p>
            <a:pPr marL="1314450" lvl="2" indent="-400050" algn="just">
              <a:buFont typeface="+mj-lt"/>
              <a:buAutoNum type="romanLcPeriod"/>
            </a:pPr>
            <a:r>
              <a:rPr lang="mk-MK" sz="1400" dirty="0"/>
              <a:t>i да собира или да снима преку примена на технички средства на територијата на таа страна; или </a:t>
            </a:r>
          </a:p>
          <a:p>
            <a:pPr marL="1314450" lvl="2" indent="-400050" algn="just">
              <a:buFont typeface="+mj-lt"/>
              <a:buAutoNum type="romanLcPeriod"/>
            </a:pPr>
            <a:r>
              <a:rPr lang="mk-MK" sz="1400" dirty="0"/>
              <a:t>ii да соработува со или да им помага на надлежните органи во собирањето или снимањето на, </a:t>
            </a:r>
          </a:p>
          <a:p>
            <a:pPr lvl="1" algn="just"/>
            <a:r>
              <a:rPr lang="mk-MK" sz="1400" b="1" dirty="0">
                <a:solidFill>
                  <a:srgbClr val="C00000"/>
                </a:solidFill>
              </a:rPr>
              <a:t>податочен сообраќај</a:t>
            </a:r>
            <a:r>
              <a:rPr lang="mk-MK" sz="1400" dirty="0"/>
              <a:t>, во реално време, поврзани со точно определени комуникации, кои се пренесуваат со помош на компјутерски систем на својата територија.</a:t>
            </a:r>
          </a:p>
        </p:txBody>
      </p:sp>
      <p:sp>
        <p:nvSpPr>
          <p:cNvPr id="4" name="Rectangle 3">
            <a:extLst>
              <a:ext uri="{FF2B5EF4-FFF2-40B4-BE49-F238E27FC236}">
                <a16:creationId xmlns:a16="http://schemas.microsoft.com/office/drawing/2014/main" id="{C1A334B7-575A-4128-BADC-26AB92EBDECB}"/>
              </a:ext>
            </a:extLst>
          </p:cNvPr>
          <p:cNvSpPr/>
          <p:nvPr/>
        </p:nvSpPr>
        <p:spPr>
          <a:xfrm>
            <a:off x="4572000" y="982176"/>
            <a:ext cx="4414945" cy="5601533"/>
          </a:xfrm>
          <a:prstGeom prst="rect">
            <a:avLst/>
          </a:prstGeom>
        </p:spPr>
        <p:txBody>
          <a:bodyPr wrap="square">
            <a:spAutoFit/>
          </a:bodyPr>
          <a:lstStyle/>
          <a:p>
            <a:r>
              <a:rPr lang="mk-MK" dirty="0"/>
              <a:t>Да:</a:t>
            </a:r>
          </a:p>
          <a:p>
            <a:pPr marL="800100" lvl="1" indent="-342900" algn="just">
              <a:buFont typeface="Arial" panose="020B0604020202020204" pitchFamily="34" charset="0"/>
              <a:buChar char="•"/>
            </a:pPr>
            <a:r>
              <a:rPr lang="mk-MK" sz="2000" dirty="0"/>
              <a:t>категорија на компјутерски податоци</a:t>
            </a:r>
          </a:p>
          <a:p>
            <a:pPr marL="800100" lvl="1" indent="-342900" algn="just">
              <a:buFont typeface="Arial" panose="020B0604020202020204" pitchFamily="34" charset="0"/>
              <a:buChar char="•"/>
            </a:pPr>
            <a:r>
              <a:rPr lang="mk-MK" sz="2000" dirty="0"/>
              <a:t>генерирани од компјутер кој бил дел во синџирот на комуникација</a:t>
            </a:r>
          </a:p>
          <a:p>
            <a:pPr marL="800100" lvl="1" indent="-342900" algn="just">
              <a:buFont typeface="Arial" panose="020B0604020202020204" pitchFamily="34" charset="0"/>
              <a:buChar char="•"/>
            </a:pPr>
            <a:r>
              <a:rPr lang="mk-MK" sz="2000" dirty="0"/>
              <a:t>Укажуваат на </a:t>
            </a:r>
            <a:r>
              <a:rPr lang="mk-MK" sz="2000" dirty="0" err="1"/>
              <a:t>комуникациското</a:t>
            </a:r>
            <a:r>
              <a:rPr lang="mk-MK" sz="2000" dirty="0"/>
              <a:t>:</a:t>
            </a:r>
          </a:p>
          <a:p>
            <a:pPr marL="1257300" lvl="2" indent="-342900" algn="just">
              <a:buFont typeface="Calibri Light" panose="020F0302020204030204" pitchFamily="34" charset="0"/>
              <a:buChar char="‐"/>
            </a:pPr>
            <a:r>
              <a:rPr lang="mk-MK" dirty="0"/>
              <a:t>потекло; </a:t>
            </a:r>
          </a:p>
          <a:p>
            <a:pPr marL="1257300" lvl="2" indent="-342900" algn="just">
              <a:buFont typeface="Calibri Light" panose="020F0302020204030204" pitchFamily="34" charset="0"/>
              <a:buChar char="‐"/>
            </a:pPr>
            <a:r>
              <a:rPr lang="mk-MK" dirty="0"/>
              <a:t>дестинација;</a:t>
            </a:r>
          </a:p>
          <a:p>
            <a:pPr marL="1257300" lvl="2" indent="-342900" algn="just">
              <a:buFont typeface="Calibri Light" panose="020F0302020204030204" pitchFamily="34" charset="0"/>
              <a:buChar char="‐"/>
            </a:pPr>
            <a:r>
              <a:rPr lang="mk-MK" dirty="0"/>
              <a:t>рута;</a:t>
            </a:r>
          </a:p>
          <a:p>
            <a:pPr marL="1257300" lvl="2" indent="-342900" algn="just">
              <a:buFont typeface="Calibri Light" panose="020F0302020204030204" pitchFamily="34" charset="0"/>
              <a:buChar char="‐"/>
            </a:pPr>
            <a:r>
              <a:rPr lang="mk-MK" dirty="0"/>
              <a:t>време;</a:t>
            </a:r>
          </a:p>
          <a:p>
            <a:pPr marL="1257300" lvl="2" indent="-342900" algn="just">
              <a:buFont typeface="Calibri Light" panose="020F0302020204030204" pitchFamily="34" charset="0"/>
              <a:buChar char="‐"/>
            </a:pPr>
            <a:r>
              <a:rPr lang="mk-MK" dirty="0"/>
              <a:t>датум;</a:t>
            </a:r>
          </a:p>
          <a:p>
            <a:pPr marL="1257300" lvl="2" indent="-342900" algn="just">
              <a:buFont typeface="Calibri Light" panose="020F0302020204030204" pitchFamily="34" charset="0"/>
              <a:buChar char="‐"/>
            </a:pPr>
            <a:r>
              <a:rPr lang="mk-MK" dirty="0"/>
              <a:t>големина;</a:t>
            </a:r>
          </a:p>
          <a:p>
            <a:pPr marL="1257300" lvl="2" indent="-342900" algn="just">
              <a:buFont typeface="Calibri Light" panose="020F0302020204030204" pitchFamily="34" charset="0"/>
              <a:buChar char="‐"/>
            </a:pPr>
            <a:r>
              <a:rPr lang="mk-MK" dirty="0"/>
              <a:t>времетраење;</a:t>
            </a:r>
          </a:p>
          <a:p>
            <a:pPr marL="1257300" lvl="2" indent="-342900" algn="just">
              <a:buFont typeface="Calibri Light" panose="020F0302020204030204" pitchFamily="34" charset="0"/>
              <a:buChar char="‐"/>
            </a:pPr>
            <a:r>
              <a:rPr lang="mk-MK" dirty="0"/>
              <a:t>вид на основната (</a:t>
            </a:r>
            <a:r>
              <a:rPr lang="mk-MK" dirty="0" err="1"/>
              <a:t>underlying</a:t>
            </a:r>
            <a:r>
              <a:rPr lang="mk-MK" dirty="0"/>
              <a:t>) услуга. </a:t>
            </a:r>
          </a:p>
          <a:p>
            <a:r>
              <a:rPr lang="mk-MK" dirty="0"/>
              <a:t>Не:</a:t>
            </a:r>
          </a:p>
          <a:p>
            <a:pPr marL="800100" lvl="1" indent="-342900">
              <a:buFont typeface="Arial" panose="020B0604020202020204" pitchFamily="34" charset="0"/>
              <a:buChar char="•"/>
            </a:pPr>
            <a:r>
              <a:rPr lang="mk-MK" sz="2000" dirty="0"/>
              <a:t>содржина на комуникацијата</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54245"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Преземање податочен сообраќај во реално време</a:t>
            </a:r>
          </a:p>
        </p:txBody>
      </p:sp>
    </p:spTree>
    <p:extLst>
      <p:ext uri="{BB962C8B-B14F-4D97-AF65-F5344CB8AC3E}">
        <p14:creationId xmlns:p14="http://schemas.microsoft.com/office/powerpoint/2010/main" val="36105269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2423F960-A04A-412E-A05F-0A481203750D}"/>
              </a:ext>
            </a:extLst>
          </p:cNvPr>
          <p:cNvSpPr>
            <a:spLocks noChangeArrowheads="1"/>
          </p:cNvSpPr>
          <p:nvPr/>
        </p:nvSpPr>
        <p:spPr bwMode="auto">
          <a:xfrm>
            <a:off x="7938" y="6597650"/>
            <a:ext cx="91360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mk-MK"/>
              <a:t>www.coe.int/cybercrime</a:t>
            </a:r>
          </a:p>
        </p:txBody>
      </p:sp>
      <p:sp>
        <p:nvSpPr>
          <p:cNvPr id="8" name="Rectangle 7">
            <a:extLst>
              <a:ext uri="{FF2B5EF4-FFF2-40B4-BE49-F238E27FC236}">
                <a16:creationId xmlns:a16="http://schemas.microsoft.com/office/drawing/2014/main" id="{E02F9B35-00F4-40BC-9452-03D5E2FD52B1}"/>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mk-MK" sz="1200" b="1">
                <a:solidFill>
                  <a:srgbClr val="FFFFFF"/>
                </a:solidFill>
                <a:latin typeface="Verdana" panose="020B0604030504040204" pitchFamily="34" charset="0"/>
                <a:ea typeface="Verdana" panose="020B0604030504040204" pitchFamily="34" charset="0"/>
                <a:cs typeface="Verdana" charset="0"/>
              </a:rPr>
              <a:t>www.coe.int/cybercrime</a:t>
            </a:r>
          </a:p>
        </p:txBody>
      </p:sp>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3970318"/>
          </a:xfrm>
          <a:prstGeom prst="rect">
            <a:avLst/>
          </a:prstGeom>
        </p:spPr>
        <p:txBody>
          <a:bodyPr wrap="square">
            <a:spAutoFit/>
          </a:bodyPr>
          <a:lstStyle/>
          <a:p>
            <a:pPr marL="342900" indent="-342900" algn="just">
              <a:buFont typeface="+mj-lt"/>
              <a:buAutoNum type="arabicPeriod"/>
            </a:pPr>
            <a:r>
              <a:rPr lang="mk-MK" sz="1400" dirty="0"/>
              <a:t>Секоја од страните ќе ги донесе законските и други мерки кои се неопходни нејзините надлежни власти да имаат овластување: </a:t>
            </a:r>
          </a:p>
          <a:p>
            <a:pPr marL="800100" lvl="1" indent="-342900" algn="just">
              <a:buFont typeface="+mj-lt"/>
              <a:buAutoNum type="alphaLcPeriod"/>
            </a:pPr>
            <a:r>
              <a:rPr lang="mk-MK" sz="1400" dirty="0"/>
              <a:t>да собираат или снимаат преку примена на технички средства на територијата на таа страна и </a:t>
            </a:r>
          </a:p>
          <a:p>
            <a:pPr marL="800100" lvl="1" indent="-342900" algn="just">
              <a:buFont typeface="+mj-lt"/>
              <a:buAutoNum type="alphaLcPeriod"/>
            </a:pPr>
            <a:r>
              <a:rPr lang="mk-MK" sz="1400" dirty="0"/>
              <a:t>да му наложат  на давателот на услуги, во границите на неговите технички можности: </a:t>
            </a:r>
          </a:p>
          <a:p>
            <a:pPr marL="1314450" lvl="2" indent="-400050" algn="just">
              <a:buFont typeface="+mj-lt"/>
              <a:buAutoNum type="romanLcPeriod"/>
            </a:pPr>
            <a:r>
              <a:rPr lang="mk-MK" sz="1400" dirty="0"/>
              <a:t>да собира или да снима преку примена на технички средства на територијата на таа страна; или </a:t>
            </a:r>
          </a:p>
          <a:p>
            <a:pPr marL="1314450" lvl="2" indent="-400050" algn="just">
              <a:buFont typeface="+mj-lt"/>
              <a:buAutoNum type="romanLcPeriod"/>
            </a:pPr>
            <a:r>
              <a:rPr lang="mk-MK" sz="1400" dirty="0"/>
              <a:t>да соработува со или да им помага на надлежните органи во собирањето или снимањето на, </a:t>
            </a:r>
          </a:p>
          <a:p>
            <a:pPr lvl="1" algn="just"/>
            <a:r>
              <a:rPr lang="mk-MK" sz="1400" dirty="0"/>
              <a:t>податочен сообраќај, во реално време, </a:t>
            </a:r>
            <a:r>
              <a:rPr lang="mk-MK" sz="1400" b="1" dirty="0">
                <a:solidFill>
                  <a:srgbClr val="C00000"/>
                </a:solidFill>
              </a:rPr>
              <a:t>поврзани со точно определени комуникации</a:t>
            </a:r>
            <a:r>
              <a:rPr lang="mk-MK" sz="1400" dirty="0"/>
              <a:t>, кои се пренесуваат со помош на компјутерски систем на својата територија.</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3170099"/>
          </a:xfrm>
          <a:prstGeom prst="rect">
            <a:avLst/>
          </a:prstGeom>
        </p:spPr>
        <p:txBody>
          <a:bodyPr wrap="square">
            <a:spAutoFit/>
          </a:bodyPr>
          <a:lstStyle/>
          <a:p>
            <a:pPr marL="342900" indent="-342900" algn="just">
              <a:buFont typeface="Arial" panose="020B0604020202020204" pitchFamily="34" charset="0"/>
              <a:buChar char="•"/>
            </a:pPr>
            <a:r>
              <a:rPr lang="mk-MK" sz="2000" dirty="0"/>
              <a:t>Овластувањето мора да се примени во однос на точно определени комуникации</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mk-MK" sz="2000" dirty="0"/>
              <a:t>Применувањето на ова овластување за општ или неселективен надзор или собирање на големи количини на податочен сообраќај не е дозволено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Преземање податочен сообраќај во реално време</a:t>
            </a:r>
          </a:p>
        </p:txBody>
      </p:sp>
    </p:spTree>
    <p:extLst>
      <p:ext uri="{BB962C8B-B14F-4D97-AF65-F5344CB8AC3E}">
        <p14:creationId xmlns:p14="http://schemas.microsoft.com/office/powerpoint/2010/main" val="36210508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3970318"/>
          </a:xfrm>
          <a:prstGeom prst="rect">
            <a:avLst/>
          </a:prstGeom>
        </p:spPr>
        <p:txBody>
          <a:bodyPr wrap="square">
            <a:spAutoFit/>
          </a:bodyPr>
          <a:lstStyle/>
          <a:p>
            <a:pPr marL="342900" indent="-342900" algn="just">
              <a:buFont typeface="+mj-lt"/>
              <a:buAutoNum type="arabicPeriod"/>
            </a:pPr>
            <a:r>
              <a:rPr lang="mk-MK" sz="1400" dirty="0"/>
              <a:t>Секоја од страните ќе ги донесе законските и други мерки кои се неопходни нејзините надлежни власти да имаат овластување: </a:t>
            </a:r>
          </a:p>
          <a:p>
            <a:pPr marL="800100" lvl="1" indent="-342900" algn="just">
              <a:buFont typeface="+mj-lt"/>
              <a:buAutoNum type="alphaLcPeriod"/>
            </a:pPr>
            <a:r>
              <a:rPr lang="mk-MK" sz="1400" dirty="0"/>
              <a:t>да собираат или снимаат преку примена на технички средства на територијата на таа страна и </a:t>
            </a:r>
          </a:p>
          <a:p>
            <a:pPr marL="800100" lvl="1" indent="-342900" algn="just">
              <a:buFont typeface="+mj-lt"/>
              <a:buAutoNum type="alphaLcPeriod"/>
            </a:pPr>
            <a:r>
              <a:rPr lang="mk-MK" sz="1400" dirty="0"/>
              <a:t>да му наложат  на давателот на услуги, во границите на неговите технички можности: </a:t>
            </a:r>
          </a:p>
          <a:p>
            <a:pPr marL="1314450" lvl="2" indent="-400050" algn="just">
              <a:buFont typeface="+mj-lt"/>
              <a:buAutoNum type="romanLcPeriod"/>
            </a:pPr>
            <a:r>
              <a:rPr lang="mk-MK" sz="1400" dirty="0"/>
              <a:t>да собира или да снима преку примена на технички средства на територијата на таа страна; или </a:t>
            </a:r>
          </a:p>
          <a:p>
            <a:pPr marL="1314450" lvl="2" indent="-400050" algn="just">
              <a:buFont typeface="+mj-lt"/>
              <a:buAutoNum type="romanLcPeriod"/>
            </a:pPr>
            <a:r>
              <a:rPr lang="mk-MK" sz="1400" dirty="0"/>
              <a:t>да соработува со или да им помага на надлежните органи во собирањето или снимањето на, </a:t>
            </a:r>
          </a:p>
          <a:p>
            <a:pPr lvl="1" algn="just"/>
            <a:r>
              <a:rPr lang="mk-MK" sz="1400" dirty="0"/>
              <a:t>податочен сообраќај, во реално време, поврзани со точно определени комуникации, кои се пренесуваат со помош на компјутерски систем </a:t>
            </a:r>
            <a:r>
              <a:rPr lang="mk-MK" sz="1400" b="1" dirty="0">
                <a:solidFill>
                  <a:srgbClr val="C00000"/>
                </a:solidFill>
              </a:rPr>
              <a:t>на својата територија</a:t>
            </a:r>
            <a:r>
              <a:rPr lang="mk-MK" sz="1400" dirty="0"/>
              <a:t>. </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39969"/>
            <a:ext cx="4414945" cy="5355312"/>
          </a:xfrm>
          <a:prstGeom prst="rect">
            <a:avLst/>
          </a:prstGeom>
        </p:spPr>
        <p:txBody>
          <a:bodyPr wrap="square">
            <a:spAutoFit/>
          </a:bodyPr>
          <a:lstStyle/>
          <a:p>
            <a:pPr marL="342900" indent="-342900" algn="just">
              <a:buFont typeface="Arial" panose="020B0604020202020204" pitchFamily="34" charset="0"/>
              <a:buChar char="•"/>
            </a:pPr>
            <a:r>
              <a:rPr lang="mk-MK" dirty="0"/>
              <a:t>Една страна може да спроведе мерки во врска со комуникациите во рамките на својата територија</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mk-MK" dirty="0"/>
              <a:t>Давателот на услуги може да биде обврзан таму каде што има физичка инфраструктура или опрема на територијата, дури и ако тоа не е локацијата каде што се наоѓаат неговите главни операции или седиштето </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mk-MK" dirty="0"/>
              <a:t>Комуникацијата се смета дека е во рамки на територијата доколку една од страните која комуницира (луѓе или компјутери) се наоѓа на територијата или компјутер преку кој комуникацијата поминува се наоѓа на територијата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Преземање податочен сообраќај во реално време</a:t>
            </a:r>
          </a:p>
        </p:txBody>
      </p:sp>
    </p:spTree>
    <p:extLst>
      <p:ext uri="{BB962C8B-B14F-4D97-AF65-F5344CB8AC3E}">
        <p14:creationId xmlns:p14="http://schemas.microsoft.com/office/powerpoint/2010/main" val="11889513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a:solidFill>
                  <a:schemeClr val="bg1"/>
                </a:solidFill>
                <a:latin typeface="Verdana" charset="0"/>
                <a:cs typeface="Verdana" charset="0"/>
              </a:rPr>
              <a:t>Цел на сесијата</a:t>
            </a: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215739" y="2403610"/>
            <a:ext cx="8712522" cy="2548481"/>
          </a:xfrm>
        </p:spPr>
        <p:txBody>
          <a:bodyPr>
            <a:normAutofit lnSpcReduction="10000"/>
          </a:bodyPr>
          <a:lstStyle/>
          <a:p>
            <a:pPr marL="0" indent="0" algn="just">
              <a:buNone/>
            </a:pPr>
            <a:r>
              <a:rPr lang="mk-MK" dirty="0">
                <a:latin typeface="+mn-lt"/>
                <a:ea typeface="Verdana" panose="020B0604030504040204" pitchFamily="34" charset="0"/>
              </a:rPr>
              <a:t>Целта на оваа сесија е на учесниците да им се овозможи сеопфатно разбирање на елементите на процесните овластувања поврзани со претрес и запленување на складирани компјутерски податоци, преземање податочен сообраќај во реално време, како и опсегот на јурисдикција на Конвенцијата од Будимпешта.  </a:t>
            </a:r>
          </a:p>
        </p:txBody>
      </p:sp>
    </p:spTree>
    <p:extLst>
      <p:ext uri="{BB962C8B-B14F-4D97-AF65-F5344CB8AC3E}">
        <p14:creationId xmlns:p14="http://schemas.microsoft.com/office/powerpoint/2010/main" val="8553731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130782" y="1196752"/>
            <a:ext cx="4476172" cy="4401205"/>
          </a:xfrm>
          <a:prstGeom prst="rect">
            <a:avLst/>
          </a:prstGeom>
        </p:spPr>
        <p:txBody>
          <a:bodyPr wrap="square">
            <a:spAutoFit/>
          </a:bodyPr>
          <a:lstStyle/>
          <a:p>
            <a:pPr marL="342900" indent="-342900" algn="just">
              <a:buFont typeface="+mj-lt"/>
              <a:buAutoNum type="arabicPeriod" startAt="2"/>
            </a:pPr>
            <a:r>
              <a:rPr lang="mk-MK" sz="1400" dirty="0"/>
              <a:t>Кога страната, поради важечките принципи на домашниот правен поредок, не може да ги усвои мерките предвидени со став 1.а., </a:t>
            </a:r>
            <a:r>
              <a:rPr lang="mk-MK" sz="1400" b="1" dirty="0">
                <a:solidFill>
                  <a:srgbClr val="C00000"/>
                </a:solidFill>
              </a:rPr>
              <a:t>наместо тоа таа може да усвои законодавни и други мерки кои се неопходни</a:t>
            </a:r>
            <a:r>
              <a:rPr lang="mk-MK" sz="1400" dirty="0"/>
              <a:t> за да се обезбеди собирање и снимање во реално време на преносните податоци поврзани со точно определени комуникации кои</a:t>
            </a:r>
            <a:br>
              <a:rPr lang="mk-MK" sz="1400" dirty="0"/>
            </a:br>
            <a:r>
              <a:rPr lang="mk-MK" sz="1400" dirty="0"/>
              <a:t>се пренесуваат на нејзината територија, со примена на технички средства</a:t>
            </a:r>
          </a:p>
          <a:p>
            <a:pPr marL="342900" indent="-342900" algn="just">
              <a:buFont typeface="+mj-lt"/>
              <a:buAutoNum type="arabicPeriod" startAt="2"/>
            </a:pPr>
            <a:endParaRPr lang="en-US" sz="1400" dirty="0"/>
          </a:p>
          <a:p>
            <a:pPr marL="342900" indent="-342900" algn="just">
              <a:buFont typeface="+mj-lt"/>
              <a:buAutoNum type="arabicPeriod" startAt="2"/>
            </a:pPr>
            <a:r>
              <a:rPr lang="mk-MK" sz="1400" dirty="0"/>
              <a:t>Секоја страна ќе донесе такви законодавни и други мерки кои се неопходни за да му се наложи на давателот на услуги да го држи во тајност фактот на спроведување на овластувањата предвидени со овој член, како и сите информации во врска со него. </a:t>
            </a:r>
          </a:p>
          <a:p>
            <a:pPr marL="342900" indent="-342900" algn="just">
              <a:buFont typeface="+mj-lt"/>
              <a:buAutoNum type="arabicPeriod" startAt="2"/>
            </a:pPr>
            <a:endParaRPr lang="en-US" sz="1400" dirty="0"/>
          </a:p>
          <a:p>
            <a:pPr marL="342900" indent="-342900" algn="just">
              <a:buFont typeface="+mj-lt"/>
              <a:buAutoNum type="arabicPeriod" startAt="2"/>
            </a:pPr>
            <a:r>
              <a:rPr lang="mk-MK" sz="1400" dirty="0"/>
              <a:t>Овластувањата и процедурите предвидени со овој член треба да бидат во согласност со членовите 14 и 15.</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4093428"/>
          </a:xfrm>
          <a:prstGeom prst="rect">
            <a:avLst/>
          </a:prstGeom>
        </p:spPr>
        <p:txBody>
          <a:bodyPr wrap="square">
            <a:spAutoFit/>
          </a:bodyPr>
          <a:lstStyle/>
          <a:p>
            <a:pPr marL="342900" indent="-342900" algn="just">
              <a:buFont typeface="Arial" panose="020B0604020202020204" pitchFamily="34" charset="0"/>
              <a:buChar char="•"/>
            </a:pPr>
            <a:r>
              <a:rPr lang="mk-MK" sz="2000" dirty="0"/>
              <a:t>Некои јурисдикции не им дозволуваат на органите за спроведување на законот да собираат или снимаат податоци во реално време без помош или барем знаење од давателот на услуги</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mk-MK" sz="2000" dirty="0"/>
              <a:t>Таквите јурисдикции можат да усвојат други мерки како наложување на давателот на услуги да ги обезбеди неопходните технички капацитети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Преземање податочен сообраќај во реално време</a:t>
            </a:r>
          </a:p>
        </p:txBody>
      </p:sp>
    </p:spTree>
    <p:extLst>
      <p:ext uri="{BB962C8B-B14F-4D97-AF65-F5344CB8AC3E}">
        <p14:creationId xmlns:p14="http://schemas.microsoft.com/office/powerpoint/2010/main" val="13905586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96751"/>
            <a:ext cx="4476172" cy="4401205"/>
          </a:xfrm>
          <a:prstGeom prst="rect">
            <a:avLst/>
          </a:prstGeom>
        </p:spPr>
        <p:txBody>
          <a:bodyPr wrap="square">
            <a:spAutoFit/>
          </a:bodyPr>
          <a:lstStyle/>
          <a:p>
            <a:pPr marL="342900" indent="-342900">
              <a:buFont typeface="+mj-lt"/>
              <a:buAutoNum type="arabicPeriod" startAt="2"/>
            </a:pPr>
            <a:r>
              <a:rPr lang="mk-MK" sz="1400" dirty="0"/>
              <a:t>Кога страната, поради важечките принципи на домашниот правен поредок, не може да ги усвои мерките предвидени со став 1.а, наместо тоа таа може да усвои законодавни и други мерки кои се неопходни за да се обезбеди собирање и снимање во реално време на преносните податоци поврзани со точно определени комуникации кои се пренесуваат на нејзината територија, со примена на технички средства</a:t>
            </a:r>
          </a:p>
          <a:p>
            <a:pPr marL="342900" indent="-342900" algn="just">
              <a:buFont typeface="+mj-lt"/>
              <a:buAutoNum type="arabicPeriod" startAt="2"/>
            </a:pPr>
            <a:endParaRPr lang="en-US" sz="1400" dirty="0"/>
          </a:p>
          <a:p>
            <a:pPr marL="342900" indent="-342900" algn="just">
              <a:buFont typeface="+mj-lt"/>
              <a:buAutoNum type="arabicPeriod" startAt="2"/>
            </a:pPr>
            <a:r>
              <a:rPr lang="mk-MK" sz="1400" dirty="0"/>
              <a:t>Секоја страна ќе донесе такви законодавни и други мерки кои се неопходни за да му се </a:t>
            </a:r>
            <a:r>
              <a:rPr lang="mk-MK" sz="1400" b="1" dirty="0">
                <a:solidFill>
                  <a:srgbClr val="C00000"/>
                </a:solidFill>
              </a:rPr>
              <a:t>наложи на давателот на услуги да го држи во тајност</a:t>
            </a:r>
            <a:r>
              <a:rPr lang="mk-MK" sz="1400" dirty="0"/>
              <a:t> фактот на спроведување на овластувањата предвидени со овој член, како и сите информации во врска со него. </a:t>
            </a:r>
          </a:p>
          <a:p>
            <a:pPr marL="342900" indent="-342900" algn="just">
              <a:buFont typeface="+mj-lt"/>
              <a:buAutoNum type="arabicPeriod" startAt="2"/>
            </a:pPr>
            <a:endParaRPr lang="en-US" sz="1400" dirty="0"/>
          </a:p>
          <a:p>
            <a:pPr marL="342900" indent="-342900" algn="just">
              <a:buFont typeface="+mj-lt"/>
              <a:buAutoNum type="arabicPeriod" startAt="2"/>
            </a:pPr>
            <a:r>
              <a:rPr lang="mk-MK" sz="1400" dirty="0"/>
              <a:t>Овластувањата и процедурите предвидени со овој член треба да бидат во согласност со членовите 14 и 15.</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4801314"/>
          </a:xfrm>
          <a:prstGeom prst="rect">
            <a:avLst/>
          </a:prstGeom>
        </p:spPr>
        <p:txBody>
          <a:bodyPr wrap="square">
            <a:spAutoFit/>
          </a:bodyPr>
          <a:lstStyle/>
          <a:p>
            <a:pPr marL="285750" indent="-285750" algn="just">
              <a:buFont typeface="Arial" panose="020B0604020202020204" pitchFamily="34" charset="0"/>
              <a:buChar char="•"/>
            </a:pPr>
            <a:r>
              <a:rPr lang="mk-MK" dirty="0"/>
              <a:t>Ова овластување е ефикасно само доколку се преземе без знаење на лицата што се под истрага</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mk-MK" dirty="0"/>
              <a:t>Страните кои комуницираат не смеат да ја забележат мерката за собирање во реално време која е преземена </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mk-MK" dirty="0"/>
              <a:t>Важно е тоа што давателите на услуги можат да бидат принудени да го држат во тајност извршувањето на какви било овластувања</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mk-MK" dirty="0"/>
              <a:t>Ова исто така ќе го ослободи давателот на услуги од какви било договорни или други законски обврски да ги извести претплатниците за мерката</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47953"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Преземање податочен сообраќај во реално време</a:t>
            </a:r>
          </a:p>
        </p:txBody>
      </p:sp>
    </p:spTree>
    <p:extLst>
      <p:ext uri="{BB962C8B-B14F-4D97-AF65-F5344CB8AC3E}">
        <p14:creationId xmlns:p14="http://schemas.microsoft.com/office/powerpoint/2010/main" val="26400929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4401205"/>
          </a:xfrm>
          <a:prstGeom prst="rect">
            <a:avLst/>
          </a:prstGeom>
        </p:spPr>
        <p:txBody>
          <a:bodyPr wrap="square">
            <a:spAutoFit/>
          </a:bodyPr>
          <a:lstStyle/>
          <a:p>
            <a:pPr marL="342900" indent="-342900" algn="just">
              <a:buFont typeface="+mj-lt"/>
              <a:buAutoNum type="arabicPeriod" startAt="2"/>
            </a:pPr>
            <a:r>
              <a:rPr lang="mk-MK" sz="1400" dirty="0"/>
              <a:t>Кога Страната, поради важечките принципи на домашниот правен поредок, не може да ги усвои мерките предвидени со став 1.а, наместо тоа таа може да усвои законодавни и други мерки кои се неопходни за да се обезбеди собирање и снимање во реално време на преносните податоци поврзани со точно определени комуникации кои</a:t>
            </a:r>
            <a:br>
              <a:rPr lang="mk-MK" sz="1400" dirty="0"/>
            </a:br>
            <a:r>
              <a:rPr lang="mk-MK" sz="1400" dirty="0"/>
              <a:t>се пренесуваат на нејзината територија, со примена на технички средства</a:t>
            </a:r>
          </a:p>
          <a:p>
            <a:pPr marL="342900" indent="-342900" algn="just">
              <a:buFont typeface="+mj-lt"/>
              <a:buAutoNum type="arabicPeriod" startAt="2"/>
            </a:pPr>
            <a:endParaRPr lang="en-US" sz="1400" dirty="0"/>
          </a:p>
          <a:p>
            <a:pPr marL="342900" indent="-342900" algn="just">
              <a:buFont typeface="+mj-lt"/>
              <a:buAutoNum type="arabicPeriod" startAt="2"/>
            </a:pPr>
            <a:r>
              <a:rPr lang="mk-MK" sz="1400" dirty="0"/>
              <a:t>Секоја страна ќе донесе такви законодавни и други мерки кои се неопходни за да му се наложи на давателот на услуги да го држи во тајност фактот на спроведување на овластувањата предвидени со овој член, како и сите информации во врска со него. </a:t>
            </a:r>
          </a:p>
          <a:p>
            <a:pPr marL="342900" indent="-342900" algn="just">
              <a:buFont typeface="+mj-lt"/>
              <a:buAutoNum type="arabicPeriod" startAt="2"/>
            </a:pPr>
            <a:endParaRPr lang="en-US" sz="1400" dirty="0"/>
          </a:p>
          <a:p>
            <a:pPr marL="342900" indent="-342900" algn="just">
              <a:buFont typeface="+mj-lt"/>
              <a:buAutoNum type="arabicPeriod" startAt="2"/>
            </a:pPr>
            <a:r>
              <a:rPr lang="mk-MK" sz="1400" dirty="0"/>
              <a:t>Овластувањата и процедурите предвидени со овој член треба да бидат </a:t>
            </a:r>
            <a:r>
              <a:rPr lang="mk-MK" sz="1400" b="1" dirty="0">
                <a:solidFill>
                  <a:srgbClr val="C00000"/>
                </a:solidFill>
              </a:rPr>
              <a:t>во согласност со членовите 14 и 15.</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4524315"/>
          </a:xfrm>
          <a:prstGeom prst="rect">
            <a:avLst/>
          </a:prstGeom>
        </p:spPr>
        <p:txBody>
          <a:bodyPr wrap="square">
            <a:spAutoFit/>
          </a:bodyPr>
          <a:lstStyle/>
          <a:p>
            <a:pPr marL="342900" indent="-342900" algn="just">
              <a:buFont typeface="Arial" panose="020B0604020202020204" pitchFamily="34" charset="0"/>
              <a:buChar char="•"/>
            </a:pPr>
            <a:r>
              <a:rPr lang="mk-MK" dirty="0"/>
              <a:t>Одреден податочен сообраќај - како што се податоците за изворот и дестинацијата на комуникацијата (детали за посетените веб-страници) може да имаат силно влијание врз приватноста</a:t>
            </a:r>
          </a:p>
          <a:p>
            <a:pPr marL="342900" indent="-342900" algn="just">
              <a:buFont typeface="Arial" panose="020B0604020202020204" pitchFamily="34" charset="0"/>
              <a:buChar char="•"/>
            </a:pPr>
            <a:endParaRPr lang="en-US" dirty="0">
              <a:cs typeface="Arial" panose="020B0604020202020204" pitchFamily="34" charset="0"/>
            </a:endParaRPr>
          </a:p>
          <a:p>
            <a:pPr marL="342900" indent="-342900" algn="just">
              <a:buFont typeface="Arial" panose="020B0604020202020204" pitchFamily="34" charset="0"/>
              <a:buChar char="•"/>
            </a:pPr>
            <a:r>
              <a:rPr lang="mk-MK" dirty="0"/>
              <a:t>Ова би можело да овозможи собирање на информации за интересите, контактите и социјалниот контекст на лицето</a:t>
            </a:r>
          </a:p>
          <a:p>
            <a:pPr marL="342900" indent="-342900" algn="just">
              <a:buFont typeface="Arial" panose="020B0604020202020204" pitchFamily="34" charset="0"/>
              <a:buChar char="•"/>
            </a:pPr>
            <a:endParaRPr lang="en-US" dirty="0">
              <a:cs typeface="Arial" panose="020B0604020202020204" pitchFamily="34" charset="0"/>
            </a:endParaRPr>
          </a:p>
          <a:p>
            <a:pPr marL="342900" indent="-342900" algn="just">
              <a:buFont typeface="Arial" panose="020B0604020202020204" pitchFamily="34" charset="0"/>
              <a:buChar char="•"/>
            </a:pPr>
            <a:r>
              <a:rPr lang="mk-MK" dirty="0"/>
              <a:t>Треба да се воспостават соодветни заштитни мерки и правни предуслови кога се врши преземање податочен сообраќај во реално време</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0"/>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Преземање податочен сообраќај во реално време</a:t>
            </a:r>
          </a:p>
        </p:txBody>
      </p:sp>
    </p:spTree>
    <p:extLst>
      <p:ext uri="{BB962C8B-B14F-4D97-AF65-F5344CB8AC3E}">
        <p14:creationId xmlns:p14="http://schemas.microsoft.com/office/powerpoint/2010/main" val="32037725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00222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p:txBody>
          <a:bodyPr/>
          <a:lstStyle/>
          <a:p>
            <a:r>
              <a:rPr lang="mk-MK" dirty="0">
                <a:latin typeface="+mn-lt"/>
              </a:rPr>
              <a:t>СЛЕДЕЊЕ НА СОДРЖИНСКИ ПОДАТОЦИ</a:t>
            </a:r>
          </a:p>
        </p:txBody>
      </p:sp>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r>
              <a:rPr lang="mk-MK" dirty="0"/>
              <a:t>Процесни овластувања според Конвенцијата од Будимпешта (Дел 2)</a:t>
            </a:r>
          </a:p>
        </p:txBody>
      </p:sp>
      <p:sp>
        <p:nvSpPr>
          <p:cNvPr id="6" name="TextBox 7">
            <a:extLst>
              <a:ext uri="{FF2B5EF4-FFF2-40B4-BE49-F238E27FC236}">
                <a16:creationId xmlns:a16="http://schemas.microsoft.com/office/drawing/2014/main" id="{B56E239A-32FB-4A4C-8FCA-79491A7D860B}"/>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a:solidFill>
                  <a:schemeClr val="bg1"/>
                </a:solidFill>
                <a:latin typeface="Verdana" charset="0"/>
                <a:cs typeface="Verdana" charset="0"/>
              </a:rPr>
              <a:t>Дел 3</a:t>
            </a:r>
          </a:p>
        </p:txBody>
      </p:sp>
    </p:spTree>
    <p:extLst>
      <p:ext uri="{BB962C8B-B14F-4D97-AF65-F5344CB8AC3E}">
        <p14:creationId xmlns:p14="http://schemas.microsoft.com/office/powerpoint/2010/main" val="10845154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Следење на содржински податоци </a:t>
            </a:r>
          </a:p>
        </p:txBody>
      </p:sp>
      <p:sp>
        <p:nvSpPr>
          <p:cNvPr id="3" name="Rectangle 3">
            <a:extLst>
              <a:ext uri="{FF2B5EF4-FFF2-40B4-BE49-F238E27FC236}">
                <a16:creationId xmlns:a16="http://schemas.microsoft.com/office/drawing/2014/main" id="{1BFF2216-5A17-495D-A073-E757B4149E5C}"/>
              </a:ext>
            </a:extLst>
          </p:cNvPr>
          <p:cNvSpPr txBox="1">
            <a:spLocks/>
          </p:cNvSpPr>
          <p:nvPr/>
        </p:nvSpPr>
        <p:spPr bwMode="auto">
          <a:xfrm>
            <a:off x="312057" y="1339037"/>
            <a:ext cx="8519885" cy="4948696"/>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mk-MK" sz="2800" b="1" i="1" dirty="0">
                <a:ea typeface="ＭＳ Ｐゴシック" pitchFamily="34" charset="-128"/>
              </a:rPr>
              <a:t>Следење на содржински податоци</a:t>
            </a:r>
          </a:p>
          <a:p>
            <a:pPr marL="0" indent="0" algn="ctr" eaLnBrk="1" hangingPunct="1">
              <a:lnSpc>
                <a:spcPct val="80000"/>
              </a:lnSpc>
              <a:spcBef>
                <a:spcPts val="600"/>
              </a:spcBef>
              <a:spcAft>
                <a:spcPts val="1200"/>
              </a:spcAft>
              <a:buFont typeface="Arial" pitchFamily="34" charset="0"/>
              <a:buNone/>
              <a:defRPr/>
            </a:pPr>
            <a:r>
              <a:rPr lang="mk-MK" sz="2800" b="1" i="1" dirty="0">
                <a:ea typeface="ＭＳ Ｐゴシック" pitchFamily="34" charset="-128"/>
              </a:rPr>
              <a:t>(член 21 - Конвенција од Будимпешта)</a:t>
            </a:r>
          </a:p>
          <a:p>
            <a:pPr algn="ctr" eaLnBrk="1" hangingPunct="1">
              <a:lnSpc>
                <a:spcPct val="80000"/>
              </a:lnSpc>
              <a:spcBef>
                <a:spcPts val="600"/>
              </a:spcBef>
              <a:spcAft>
                <a:spcPts val="1200"/>
              </a:spcAft>
              <a:defRPr/>
            </a:pPr>
            <a:endParaRPr lang="en-GB" altLang="sr-Latn-RS" sz="2800" i="1" dirty="0">
              <a:ea typeface="ＭＳ Ｐゴシック" pitchFamily="34" charset="-128"/>
            </a:endParaRPr>
          </a:p>
          <a:p>
            <a:pPr algn="ctr" eaLnBrk="1" hangingPunct="1">
              <a:lnSpc>
                <a:spcPct val="80000"/>
              </a:lnSpc>
              <a:spcBef>
                <a:spcPts val="600"/>
              </a:spcBef>
              <a:spcAft>
                <a:spcPts val="1200"/>
              </a:spcAft>
              <a:defRPr/>
            </a:pPr>
            <a:r>
              <a:rPr lang="mk-MK" sz="2800" i="1" dirty="0">
                <a:ea typeface="ＭＳ Ｐゴシック" pitchFamily="34" charset="-128"/>
              </a:rPr>
              <a:t>Многу моќна истражна алатка, но исто така многу </a:t>
            </a:r>
            <a:r>
              <a:rPr lang="mk-MK" sz="2800" i="1" dirty="0" err="1">
                <a:ea typeface="ＭＳ Ｐゴシック" pitchFamily="34" charset="-128"/>
              </a:rPr>
              <a:t>интрузивна</a:t>
            </a:r>
            <a:r>
              <a:rPr lang="mk-MK" sz="2800" i="1" dirty="0">
                <a:ea typeface="ＭＳ Ｐゴシック" pitchFamily="34" charset="-128"/>
              </a:rPr>
              <a:t> </a:t>
            </a:r>
          </a:p>
          <a:p>
            <a:pPr algn="ctr" eaLnBrk="1" hangingPunct="1">
              <a:lnSpc>
                <a:spcPct val="80000"/>
              </a:lnSpc>
              <a:spcBef>
                <a:spcPts val="600"/>
              </a:spcBef>
              <a:spcAft>
                <a:spcPts val="1200"/>
              </a:spcAft>
              <a:defRPr/>
            </a:pPr>
            <a:r>
              <a:rPr lang="mk-MK" sz="2800" i="1" dirty="0">
                <a:ea typeface="ＭＳ Ｐゴシック" pitchFamily="34" charset="-128"/>
              </a:rPr>
              <a:t>Одобрена е само во однос на низа сериозни прекршоци кои треба да се утврдат со националните закони</a:t>
            </a:r>
          </a:p>
          <a:p>
            <a:pPr algn="ctr" eaLnBrk="1" hangingPunct="1">
              <a:lnSpc>
                <a:spcPct val="80000"/>
              </a:lnSpc>
              <a:spcBef>
                <a:spcPts val="600"/>
              </a:spcBef>
              <a:spcAft>
                <a:spcPts val="1200"/>
              </a:spcAft>
              <a:defRPr/>
            </a:pPr>
            <a:r>
              <a:rPr lang="mk-MK" sz="2800" i="1" dirty="0">
                <a:ea typeface="ＭＳ Ｐゴシック" pitchFamily="34" charset="-128"/>
              </a:rPr>
              <a:t>Треба да се воспостават соодветни заштитни мерки</a:t>
            </a:r>
          </a:p>
        </p:txBody>
      </p:sp>
    </p:spTree>
    <p:extLst>
      <p:ext uri="{BB962C8B-B14F-4D97-AF65-F5344CB8AC3E}">
        <p14:creationId xmlns:p14="http://schemas.microsoft.com/office/powerpoint/2010/main" val="37433491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DB4CF455-1E48-448A-BBBB-6D422FE56E76}"/>
              </a:ext>
            </a:extLst>
          </p:cNvPr>
          <p:cNvGraphicFramePr>
            <a:graphicFrameLocks noChangeAspect="1"/>
          </p:cNvGraphicFramePr>
          <p:nvPr/>
        </p:nvGraphicFramePr>
        <p:xfrm>
          <a:off x="588962" y="1052513"/>
          <a:ext cx="8113340" cy="5493738"/>
        </p:xfrm>
        <a:graphic>
          <a:graphicData uri="http://schemas.openxmlformats.org/presentationml/2006/ole">
            <mc:AlternateContent xmlns:mc="http://schemas.openxmlformats.org/markup-compatibility/2006">
              <mc:Choice xmlns:v="urn:schemas-microsoft-com:vml" Requires="v">
                <p:oleObj name="Bitmap Image" r:id="rId3" imgW="8305920" imgH="6233040" progId="Paint.Picture">
                  <p:embed/>
                </p:oleObj>
              </mc:Choice>
              <mc:Fallback>
                <p:oleObj name="Bitmap Image" r:id="rId3" imgW="8305920" imgH="6233040" progId="Paint.Picture">
                  <p:embed/>
                  <p:pic>
                    <p:nvPicPr>
                      <p:cNvPr id="2" name="Object 1">
                        <a:extLst>
                          <a:ext uri="{FF2B5EF4-FFF2-40B4-BE49-F238E27FC236}">
                            <a16:creationId xmlns:a16="http://schemas.microsoft.com/office/drawing/2014/main" id="{DB4CF455-1E48-448A-BBBB-6D422FE56E76}"/>
                          </a:ext>
                        </a:extLst>
                      </p:cNvPr>
                      <p:cNvPicPr/>
                      <p:nvPr/>
                    </p:nvPicPr>
                    <p:blipFill>
                      <a:blip r:embed="rId4"/>
                      <a:stretch>
                        <a:fillRect/>
                      </a:stretch>
                    </p:blipFill>
                    <p:spPr>
                      <a:xfrm>
                        <a:off x="588962" y="1052513"/>
                        <a:ext cx="8113340" cy="5493738"/>
                      </a:xfrm>
                      <a:prstGeom prst="rect">
                        <a:avLst/>
                      </a:prstGeom>
                    </p:spPr>
                  </p:pic>
                </p:oleObj>
              </mc:Fallback>
            </mc:AlternateContent>
          </a:graphicData>
        </a:graphic>
      </p:graphicFrame>
      <p:sp>
        <p:nvSpPr>
          <p:cNvPr id="12" name="TextBox 7">
            <a:extLst>
              <a:ext uri="{FF2B5EF4-FFF2-40B4-BE49-F238E27FC236}">
                <a16:creationId xmlns:a16="http://schemas.microsoft.com/office/drawing/2014/main" id="{BED49BDA-0F3A-4203-9A8D-3D62DC42C2DD}"/>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Следење на содржински податоци </a:t>
            </a:r>
          </a:p>
        </p:txBody>
      </p:sp>
    </p:spTree>
    <p:extLst>
      <p:ext uri="{BB962C8B-B14F-4D97-AF65-F5344CB8AC3E}">
        <p14:creationId xmlns:p14="http://schemas.microsoft.com/office/powerpoint/2010/main" val="21478100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832092"/>
          </a:xfrm>
          <a:prstGeom prst="rect">
            <a:avLst/>
          </a:prstGeom>
        </p:spPr>
        <p:txBody>
          <a:bodyPr wrap="square">
            <a:spAutoFit/>
          </a:bodyPr>
          <a:lstStyle/>
          <a:p>
            <a:pPr marL="342900" indent="-342900" algn="just">
              <a:buFont typeface="+mj-lt"/>
              <a:buAutoNum type="arabicPeriod"/>
            </a:pPr>
            <a:r>
              <a:rPr lang="mk-MK" sz="1400" dirty="0"/>
              <a:t>Секоја страна ќе донесе такви законодавни и други мерки кои се неопходни во врска со серијата </a:t>
            </a:r>
            <a:r>
              <a:rPr lang="mk-MK" sz="1400" b="1" dirty="0">
                <a:solidFill>
                  <a:srgbClr val="C00000"/>
                </a:solidFill>
              </a:rPr>
              <a:t>сериозни дела</a:t>
            </a:r>
            <a:r>
              <a:rPr lang="mk-MK" sz="1400" dirty="0"/>
              <a:t> што треба да се предвидат со домашното право, со кои нејзините надлежни органи ќе бидат овластени: </a:t>
            </a:r>
          </a:p>
          <a:p>
            <a:pPr marL="800100" lvl="1" indent="-342900" algn="just">
              <a:buFont typeface="+mj-lt"/>
              <a:buAutoNum type="alphaLcPeriod"/>
            </a:pPr>
            <a:r>
              <a:rPr lang="mk-MK" sz="1400" dirty="0"/>
              <a:t>да собираат и </a:t>
            </a:r>
            <a:r>
              <a:rPr lang="mk-MK" sz="1400" dirty="0" err="1"/>
              <a:t>и</a:t>
            </a:r>
            <a:r>
              <a:rPr lang="mk-MK" sz="1400" dirty="0"/>
              <a:t> снимаат преку примена на технички средства на територијата на таа страна и </a:t>
            </a:r>
          </a:p>
          <a:p>
            <a:pPr marL="800100" lvl="1" indent="-342900" algn="just">
              <a:buFont typeface="+mj-lt"/>
              <a:buAutoNum type="alphaLcPeriod"/>
            </a:pPr>
            <a:r>
              <a:rPr lang="mk-MK" sz="1400" dirty="0"/>
              <a:t>да му наложат  на давателот на услуги, во границите на неговите технички можности: </a:t>
            </a:r>
          </a:p>
          <a:p>
            <a:pPr marL="1314450" lvl="2" indent="-400050" algn="just">
              <a:buFont typeface="+mj-lt"/>
              <a:buAutoNum type="romanLcPeriod"/>
            </a:pPr>
            <a:r>
              <a:rPr lang="mk-MK" sz="1400" dirty="0"/>
              <a:t>да собира или да снима преку примена на технички средства на територијата на таа страна, или </a:t>
            </a:r>
          </a:p>
          <a:p>
            <a:pPr marL="1314450" lvl="2" indent="-400050" algn="just">
              <a:buFont typeface="+mj-lt"/>
              <a:buAutoNum type="romanLcPeriod"/>
            </a:pPr>
            <a:r>
              <a:rPr lang="mk-MK" sz="1400" dirty="0"/>
              <a:t>да соработува со или да им помага на надлежните органи во</a:t>
            </a:r>
            <a:br>
              <a:rPr lang="mk-MK" sz="1400" dirty="0"/>
            </a:br>
            <a:r>
              <a:rPr lang="mk-MK" sz="1400" dirty="0"/>
              <a:t>собирањето или снимањето на, </a:t>
            </a:r>
          </a:p>
          <a:p>
            <a:pPr lvl="1" algn="just"/>
            <a:r>
              <a:rPr lang="mk-MK" sz="1400" dirty="0"/>
              <a:t>содржински податоци, во реално време, поврзани со точно определени комуникации на својата територија, кои се пренесуваат со помош на компјутерски систем.
</a:t>
            </a:r>
            <a:br>
              <a:rPr lang="mk-MK" sz="1400" dirty="0"/>
            </a:br>
            <a:r>
              <a:rPr lang="mk-MK" sz="1400" dirty="0"/>
              <a:t>на нејзината територија</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246769"/>
          </a:xfrm>
          <a:prstGeom prst="rect">
            <a:avLst/>
          </a:prstGeom>
        </p:spPr>
        <p:txBody>
          <a:bodyPr wrap="square">
            <a:spAutoFit/>
          </a:bodyPr>
          <a:lstStyle/>
          <a:p>
            <a:pPr marL="342900" indent="-342900" algn="just">
              <a:buFont typeface="Arial" panose="020B0604020202020204" pitchFamily="34" charset="0"/>
              <a:buChar char="•"/>
            </a:pPr>
            <a:r>
              <a:rPr lang="mk-MK" sz="2000"/>
              <a:t>Голем интерес за приватноста поврзан со содржински податоци, така што оваа моќ може да се користи само во врска со сериозни прекршоци </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mk-MK" sz="2000"/>
              <a:t>Сериозните дела треба да бидат утврдени од домашното право</a:t>
            </a:r>
          </a:p>
        </p:txBody>
      </p:sp>
      <p:sp>
        <p:nvSpPr>
          <p:cNvPr id="12" name="TextBox 7">
            <a:extLst>
              <a:ext uri="{FF2B5EF4-FFF2-40B4-BE49-F238E27FC236}">
                <a16:creationId xmlns:a16="http://schemas.microsoft.com/office/drawing/2014/main" id="{5D31EFFE-F398-4DE7-91BA-B6164076CB18}"/>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Следење на содржински податоци </a:t>
            </a:r>
          </a:p>
        </p:txBody>
      </p:sp>
    </p:spTree>
    <p:extLst>
      <p:ext uri="{BB962C8B-B14F-4D97-AF65-F5344CB8AC3E}">
        <p14:creationId xmlns:p14="http://schemas.microsoft.com/office/powerpoint/2010/main" val="35582677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401205"/>
          </a:xfrm>
          <a:prstGeom prst="rect">
            <a:avLst/>
          </a:prstGeom>
        </p:spPr>
        <p:txBody>
          <a:bodyPr wrap="square">
            <a:spAutoFit/>
          </a:bodyPr>
          <a:lstStyle/>
          <a:p>
            <a:pPr marL="342900" indent="-342900" algn="just">
              <a:buFont typeface="+mj-lt"/>
              <a:buAutoNum type="arabicPeriod"/>
            </a:pPr>
            <a:r>
              <a:rPr lang="mk-MK" sz="1400" dirty="0"/>
              <a:t>Секоја страна ќе донесе такви законодавни и други мерки кои се неопходни во врска со серијата сериозни дела што треба да се предвидат со домашното право, со кои нејзините надлежни органи ќе бидат овластени: </a:t>
            </a:r>
          </a:p>
          <a:p>
            <a:pPr marL="800100" lvl="1" indent="-342900" algn="just">
              <a:buFont typeface="+mj-lt"/>
              <a:buAutoNum type="alphaLcPeriod"/>
            </a:pPr>
            <a:r>
              <a:rPr lang="mk-MK" sz="1400" dirty="0"/>
              <a:t> </a:t>
            </a:r>
            <a:r>
              <a:rPr lang="mk-MK" sz="1400" b="1" dirty="0">
                <a:solidFill>
                  <a:srgbClr val="C00000"/>
                </a:solidFill>
              </a:rPr>
              <a:t>да собираат или снимаат</a:t>
            </a:r>
            <a:r>
              <a:rPr lang="mk-MK" sz="1400" dirty="0"/>
              <a:t> преку примена на технички средства на територијата на таа страна и </a:t>
            </a:r>
          </a:p>
          <a:p>
            <a:pPr marL="800100" lvl="1" indent="-342900" algn="just">
              <a:buFont typeface="+mj-lt"/>
              <a:buAutoNum type="alphaLcPeriod"/>
            </a:pPr>
            <a:r>
              <a:rPr lang="mk-MK" sz="1400" dirty="0"/>
              <a:t> </a:t>
            </a:r>
            <a:r>
              <a:rPr lang="mk-MK" sz="1400" b="1" dirty="0">
                <a:solidFill>
                  <a:srgbClr val="C00000"/>
                </a:solidFill>
              </a:rPr>
              <a:t>да му наложат на давателот на услуги</a:t>
            </a:r>
            <a:r>
              <a:rPr lang="mk-MK" sz="1400" dirty="0"/>
              <a:t>, во границите на неговите технички можности: </a:t>
            </a:r>
          </a:p>
          <a:p>
            <a:pPr marL="1314450" lvl="2" indent="-400050" algn="just">
              <a:buFont typeface="+mj-lt"/>
              <a:buAutoNum type="romanLcPeriod"/>
            </a:pPr>
            <a:r>
              <a:rPr lang="mk-MK" sz="1400" dirty="0"/>
              <a:t>да </a:t>
            </a:r>
            <a:r>
              <a:rPr lang="mk-MK" sz="1400" b="1" dirty="0">
                <a:solidFill>
                  <a:srgbClr val="C00000"/>
                </a:solidFill>
              </a:rPr>
              <a:t>собира или да снима</a:t>
            </a:r>
            <a:r>
              <a:rPr lang="mk-MK" sz="1400" dirty="0"/>
              <a:t> преку примена на технички средства на територијата на таа страна, или </a:t>
            </a:r>
          </a:p>
          <a:p>
            <a:pPr marL="1314450" lvl="2" indent="-400050" algn="just">
              <a:buFont typeface="+mj-lt"/>
              <a:buAutoNum type="romanLcPeriod"/>
            </a:pPr>
            <a:r>
              <a:rPr lang="mk-MK" sz="1400" dirty="0"/>
              <a:t>да </a:t>
            </a:r>
            <a:r>
              <a:rPr lang="mk-MK" sz="1400" b="1" dirty="0">
                <a:solidFill>
                  <a:srgbClr val="C00000"/>
                </a:solidFill>
              </a:rPr>
              <a:t>соработува или да им помага</a:t>
            </a:r>
            <a:r>
              <a:rPr lang="mk-MK" sz="1400" dirty="0"/>
              <a:t> на надлежните органи во</a:t>
            </a:r>
            <a:br>
              <a:rPr lang="mk-MK" sz="1400" dirty="0"/>
            </a:br>
            <a:r>
              <a:rPr lang="mk-MK" sz="1400" dirty="0"/>
              <a:t>собирањето или снимањето на, </a:t>
            </a:r>
          </a:p>
          <a:p>
            <a:pPr lvl="1" algn="just"/>
            <a:r>
              <a:rPr lang="mk-MK" sz="1400" dirty="0"/>
              <a:t>содржински податоци, во реално време, поврзани со точно определени комуникации, кои се пренесуваат со помош на компјутерски систем на својата територија.</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923877"/>
          </a:xfrm>
          <a:prstGeom prst="rect">
            <a:avLst/>
          </a:prstGeom>
        </p:spPr>
        <p:txBody>
          <a:bodyPr wrap="square">
            <a:spAutoFit/>
          </a:bodyPr>
          <a:lstStyle/>
          <a:p>
            <a:pPr marL="342900" indent="-342900" algn="just">
              <a:buFont typeface="Arial" panose="020B0604020202020204" pitchFamily="34" charset="0"/>
              <a:buChar char="•"/>
            </a:pPr>
            <a:r>
              <a:rPr lang="mk-MK" sz="2000" dirty="0"/>
              <a:t>Надлежниот орган има овластување:</a:t>
            </a:r>
          </a:p>
          <a:p>
            <a:pPr marL="800100" lvl="1" indent="-342900" algn="just">
              <a:buFont typeface="Calibri Light" panose="020F0302020204030204" pitchFamily="34" charset="0"/>
              <a:buChar char="‐"/>
            </a:pPr>
            <a:r>
              <a:rPr lang="mk-MK" dirty="0"/>
              <a:t>директно да собира или да снима содржински податоци</a:t>
            </a:r>
          </a:p>
          <a:p>
            <a:pPr marL="800100" lvl="1" indent="-342900" algn="just">
              <a:buFont typeface="Calibri Light" panose="020F0302020204030204" pitchFamily="34" charset="0"/>
              <a:buChar char="‐"/>
            </a:pPr>
            <a:r>
              <a:rPr lang="mk-MK" dirty="0"/>
              <a:t>да му наложи на давателот на услуги да собира или снима содржински податоци</a:t>
            </a:r>
          </a:p>
          <a:p>
            <a:pPr marL="800100" lvl="1" indent="-342900" algn="just">
              <a:buFont typeface="Calibri Light" panose="020F0302020204030204" pitchFamily="34" charset="0"/>
              <a:buChar char="‐"/>
            </a:pPr>
            <a:r>
              <a:rPr lang="mk-MK" dirty="0"/>
              <a:t>да му наложи на давателот на услуги да соработува со и да му помага на надлежниот орган </a:t>
            </a:r>
          </a:p>
        </p:txBody>
      </p:sp>
      <p:sp>
        <p:nvSpPr>
          <p:cNvPr id="12" name="TextBox 7">
            <a:extLst>
              <a:ext uri="{FF2B5EF4-FFF2-40B4-BE49-F238E27FC236}">
                <a16:creationId xmlns:a16="http://schemas.microsoft.com/office/drawing/2014/main" id="{84D401F6-7C97-4FE2-867C-8DF85C4644CC}"/>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Следење на содржински податоци </a:t>
            </a:r>
          </a:p>
        </p:txBody>
      </p:sp>
    </p:spTree>
    <p:extLst>
      <p:ext uri="{BB962C8B-B14F-4D97-AF65-F5344CB8AC3E}">
        <p14:creationId xmlns:p14="http://schemas.microsoft.com/office/powerpoint/2010/main" val="33999369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401205"/>
          </a:xfrm>
          <a:prstGeom prst="rect">
            <a:avLst/>
          </a:prstGeom>
        </p:spPr>
        <p:txBody>
          <a:bodyPr wrap="square">
            <a:spAutoFit/>
          </a:bodyPr>
          <a:lstStyle/>
          <a:p>
            <a:pPr marL="342900" indent="-342900" algn="just">
              <a:buFont typeface="+mj-lt"/>
              <a:buAutoNum type="arabicPeriod"/>
            </a:pPr>
            <a:r>
              <a:rPr lang="mk-MK" sz="1400" dirty="0"/>
              <a:t>Секоја страна ќе донесе такви законодавни и други мерки кои се неопходни во врска со серијата сериозни прекршоци што треба да се предвидат со домашното право, со кои нејзините надлежни органи ќе бидат овластени: </a:t>
            </a:r>
          </a:p>
          <a:p>
            <a:pPr marL="800100" lvl="1" indent="-342900" algn="just">
              <a:buFont typeface="+mj-lt"/>
              <a:buAutoNum type="alphaLcPeriod"/>
            </a:pPr>
            <a:r>
              <a:rPr lang="mk-MK" sz="1400" dirty="0"/>
              <a:t>да собираат и </a:t>
            </a:r>
            <a:r>
              <a:rPr lang="mk-MK" sz="1400" dirty="0" err="1"/>
              <a:t>и</a:t>
            </a:r>
            <a:r>
              <a:rPr lang="mk-MK" sz="1400" dirty="0"/>
              <a:t> снимаат преку примена на </a:t>
            </a:r>
            <a:r>
              <a:rPr lang="mk-MK" sz="1400" b="1" dirty="0">
                <a:solidFill>
                  <a:srgbClr val="C00000"/>
                </a:solidFill>
              </a:rPr>
              <a:t>технички средства</a:t>
            </a:r>
            <a:r>
              <a:rPr lang="mk-MK" sz="1400" dirty="0"/>
              <a:t> на територијата на таа страна и </a:t>
            </a:r>
          </a:p>
          <a:p>
            <a:pPr marL="800100" lvl="1" indent="-342900" algn="just">
              <a:buFont typeface="+mj-lt"/>
              <a:buAutoNum type="alphaLcPeriod"/>
            </a:pPr>
            <a:r>
              <a:rPr lang="mk-MK" sz="1400" dirty="0"/>
              <a:t>да му наложат  на давателот на услуги, во границите на неговите технички можности: </a:t>
            </a:r>
          </a:p>
          <a:p>
            <a:pPr marL="1314450" lvl="2" indent="-400050" algn="just">
              <a:buFont typeface="+mj-lt"/>
              <a:buAutoNum type="romanLcPeriod"/>
            </a:pPr>
            <a:r>
              <a:rPr lang="mk-MK" sz="1400" dirty="0"/>
              <a:t>да собира или да снима преку примена на </a:t>
            </a:r>
            <a:r>
              <a:rPr lang="mk-MK" sz="1400" b="1" dirty="0">
                <a:solidFill>
                  <a:srgbClr val="C00000"/>
                </a:solidFill>
              </a:rPr>
              <a:t>технички средства</a:t>
            </a:r>
            <a:r>
              <a:rPr lang="mk-MK" sz="1400" dirty="0"/>
              <a:t> на територијата на таа страна, или </a:t>
            </a:r>
          </a:p>
          <a:p>
            <a:pPr marL="1314450" lvl="2" indent="-400050" algn="just">
              <a:buFont typeface="+mj-lt"/>
              <a:buAutoNum type="romanLcPeriod"/>
            </a:pPr>
            <a:r>
              <a:rPr lang="mk-MK" sz="1400" dirty="0"/>
              <a:t>да соработува со или да им помага на надлежните органи во</a:t>
            </a:r>
            <a:br>
              <a:rPr lang="mk-MK" sz="1400" dirty="0"/>
            </a:br>
            <a:r>
              <a:rPr lang="mk-MK" sz="1400" dirty="0"/>
              <a:t>собирањето или снимањето на, </a:t>
            </a:r>
          </a:p>
          <a:p>
            <a:pPr lvl="1" algn="just"/>
            <a:r>
              <a:rPr lang="mk-MK" sz="1400" dirty="0"/>
              <a:t>содржински податоци, во реално време, поврзани со точно определени комуникации, кои се пренесуваат со помош на компјутерски систем на својата територија.</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1477328"/>
          </a:xfrm>
          <a:prstGeom prst="rect">
            <a:avLst/>
          </a:prstGeom>
        </p:spPr>
        <p:txBody>
          <a:bodyPr wrap="square">
            <a:spAutoFit/>
          </a:bodyPr>
          <a:lstStyle/>
          <a:p>
            <a:pPr marL="342900" indent="-342900" algn="just">
              <a:buFont typeface="Arial" panose="020B0604020202020204" pitchFamily="34" charset="0"/>
              <a:buChar char="•"/>
            </a:pPr>
            <a:r>
              <a:rPr lang="mk-MK"/>
              <a:t>Техничките средства не се дефинирани</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mk-MK"/>
              <a:t>Кое било техничко средство може да се користи за собирање на содржински податоци (неутралност на технологијата) </a:t>
            </a:r>
          </a:p>
        </p:txBody>
      </p:sp>
      <p:sp>
        <p:nvSpPr>
          <p:cNvPr id="12" name="TextBox 7">
            <a:extLst>
              <a:ext uri="{FF2B5EF4-FFF2-40B4-BE49-F238E27FC236}">
                <a16:creationId xmlns:a16="http://schemas.microsoft.com/office/drawing/2014/main" id="{594A45FF-9103-4D3B-8A97-E07C42D9123F}"/>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Следење на содржински податоци </a:t>
            </a:r>
          </a:p>
        </p:txBody>
      </p:sp>
    </p:spTree>
    <p:extLst>
      <p:ext uri="{BB962C8B-B14F-4D97-AF65-F5344CB8AC3E}">
        <p14:creationId xmlns:p14="http://schemas.microsoft.com/office/powerpoint/2010/main" val="1236889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a:solidFill>
                  <a:schemeClr val="bg1"/>
                </a:solidFill>
                <a:latin typeface="Verdana" charset="0"/>
                <a:cs typeface="Verdana" charset="0"/>
              </a:rPr>
              <a:t>Цели на сесијата</a:t>
            </a: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213800" y="1913791"/>
            <a:ext cx="8712522" cy="3475073"/>
          </a:xfrm>
        </p:spPr>
        <p:txBody>
          <a:bodyPr>
            <a:normAutofit fontScale="92500" lnSpcReduction="10000"/>
          </a:bodyPr>
          <a:lstStyle/>
          <a:p>
            <a:pPr marL="0" indent="0" algn="just">
              <a:buNone/>
            </a:pPr>
            <a:r>
              <a:rPr lang="mk-MK" sz="3000" dirty="0">
                <a:latin typeface="+mn-lt"/>
                <a:ea typeface="Verdana" panose="020B0604030504040204" pitchFamily="34" charset="0"/>
              </a:rPr>
              <a:t>На крајот на оваа сесија, делегатите ќе можат:</a:t>
            </a:r>
          </a:p>
          <a:p>
            <a:pPr algn="just"/>
            <a:r>
              <a:rPr lang="mk-MK" sz="2700" dirty="0">
                <a:latin typeface="+mn-lt"/>
                <a:ea typeface="Verdana" panose="020B0604030504040204" pitchFamily="34" charset="0"/>
              </a:rPr>
              <a:t>Да ги препознаат елементите на процесните овластувања на:  </a:t>
            </a:r>
          </a:p>
          <a:p>
            <a:pPr lvl="1" algn="just"/>
            <a:r>
              <a:rPr lang="mk-MK" sz="2600" dirty="0">
                <a:latin typeface="+mn-lt"/>
                <a:ea typeface="Verdana" panose="020B0604030504040204" pitchFamily="34" charset="0"/>
              </a:rPr>
              <a:t>Претресот и запленувањето на складирани компјутерски податоци</a:t>
            </a:r>
          </a:p>
          <a:p>
            <a:pPr lvl="1" algn="just"/>
            <a:r>
              <a:rPr lang="mk-MK" sz="2600" dirty="0">
                <a:latin typeface="+mn-lt"/>
                <a:ea typeface="Verdana" panose="020B0604030504040204" pitchFamily="34" charset="0"/>
              </a:rPr>
              <a:t>Преземање податочен сообраќај во реално време</a:t>
            </a:r>
          </a:p>
          <a:p>
            <a:pPr lvl="1" algn="just"/>
            <a:r>
              <a:rPr lang="mk-MK" sz="2600" dirty="0">
                <a:latin typeface="+mn-lt"/>
                <a:ea typeface="Verdana" panose="020B0604030504040204" pitchFamily="34" charset="0"/>
              </a:rPr>
              <a:t>Следењето на содржински податоци</a:t>
            </a:r>
          </a:p>
          <a:p>
            <a:pPr algn="just"/>
            <a:r>
              <a:rPr lang="mk-MK" sz="2700" dirty="0">
                <a:latin typeface="+mn-lt"/>
                <a:ea typeface="Verdana" panose="020B0604030504040204" pitchFamily="34" charset="0"/>
              </a:rPr>
              <a:t>Да го разберат опсегот на јурисдикција на Конвенцијата од Будимпешта</a:t>
            </a:r>
          </a:p>
        </p:txBody>
      </p:sp>
    </p:spTree>
    <p:extLst>
      <p:ext uri="{BB962C8B-B14F-4D97-AF65-F5344CB8AC3E}">
        <p14:creationId xmlns:p14="http://schemas.microsoft.com/office/powerpoint/2010/main" val="13051497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616648"/>
          </a:xfrm>
          <a:prstGeom prst="rect">
            <a:avLst/>
          </a:prstGeom>
        </p:spPr>
        <p:txBody>
          <a:bodyPr wrap="square">
            <a:spAutoFit/>
          </a:bodyPr>
          <a:lstStyle/>
          <a:p>
            <a:pPr marL="342900" indent="-342900" algn="just">
              <a:buFont typeface="+mj-lt"/>
              <a:buAutoNum type="arabicPeriod"/>
            </a:pPr>
            <a:r>
              <a:rPr lang="mk-MK" sz="1400" dirty="0"/>
              <a:t>Секоја страна ќе донесе такви законодавни и други мерки кои се неопходни во врска со серијата сериозни прекршоци што треба да се предвидат со домашното право, со кои нејзините надлежни органи ќе бидат овластени: </a:t>
            </a:r>
          </a:p>
          <a:p>
            <a:pPr marL="800100" lvl="1" indent="-342900" algn="just">
              <a:buFont typeface="+mj-lt"/>
              <a:buAutoNum type="alphaLcPeriod"/>
            </a:pPr>
            <a:r>
              <a:rPr lang="mk-MK" sz="1400" dirty="0"/>
              <a:t>да собираат и </a:t>
            </a:r>
            <a:r>
              <a:rPr lang="mk-MK" sz="1400" dirty="0" err="1"/>
              <a:t>и</a:t>
            </a:r>
            <a:r>
              <a:rPr lang="mk-MK" sz="1400" dirty="0"/>
              <a:t> снимаат преку примена на технички средства на територијата на таа страна и </a:t>
            </a:r>
          </a:p>
          <a:p>
            <a:pPr marL="800100" lvl="1" indent="-342900" algn="just">
              <a:buFont typeface="+mj-lt"/>
              <a:buAutoNum type="alphaLcPeriod"/>
            </a:pPr>
            <a:r>
              <a:rPr lang="mk-MK" sz="1400" dirty="0"/>
              <a:t>да му наложат  на давателот на услуги, во границите на неговите </a:t>
            </a:r>
            <a:r>
              <a:rPr lang="mk-MK" sz="1400" b="1" dirty="0">
                <a:solidFill>
                  <a:srgbClr val="C00000"/>
                </a:solidFill>
              </a:rPr>
              <a:t>постојни технички можности</a:t>
            </a:r>
            <a:r>
              <a:rPr lang="mk-MK" sz="1400" dirty="0"/>
              <a:t>: </a:t>
            </a:r>
          </a:p>
          <a:p>
            <a:pPr marL="1314450" lvl="2" indent="-400050" algn="just">
              <a:buFont typeface="+mj-lt"/>
              <a:buAutoNum type="romanLcPeriod"/>
            </a:pPr>
            <a:r>
              <a:rPr lang="mk-MK" sz="1400" dirty="0"/>
              <a:t>да собира или да снима преку примена на технички средства на територијата на таа страна, или </a:t>
            </a:r>
          </a:p>
          <a:p>
            <a:pPr marL="1314450" lvl="2" indent="-400050" algn="just">
              <a:buFont typeface="+mj-lt"/>
              <a:buAutoNum type="romanLcPeriod"/>
            </a:pPr>
            <a:r>
              <a:rPr lang="mk-MK" sz="1400" dirty="0"/>
              <a:t>да соработува со или да им помага на надлежните органи во</a:t>
            </a:r>
            <a:br>
              <a:rPr lang="mk-MK" sz="1400" dirty="0"/>
            </a:br>
            <a:r>
              <a:rPr lang="mk-MK" sz="1400" dirty="0"/>
              <a:t>собирањето или снимањето на, </a:t>
            </a:r>
          </a:p>
          <a:p>
            <a:pPr lvl="1" algn="just"/>
            <a:r>
              <a:rPr lang="mk-MK" sz="1400" dirty="0"/>
              <a:t>содржински податоци, во реално време, поврзани со точно определени комуникации, кои се пренесуваат со помош на компјутерски систем на својата територија.</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3662541"/>
          </a:xfrm>
          <a:prstGeom prst="rect">
            <a:avLst/>
          </a:prstGeom>
        </p:spPr>
        <p:txBody>
          <a:bodyPr wrap="square">
            <a:spAutoFit/>
          </a:bodyPr>
          <a:lstStyle/>
          <a:p>
            <a:pPr marL="342900" indent="-342900" algn="just">
              <a:buFont typeface="Arial" panose="020B0604020202020204" pitchFamily="34" charset="0"/>
              <a:buChar char="•"/>
            </a:pPr>
            <a:r>
              <a:rPr lang="mk-MK" sz="2000"/>
              <a:t>Обврските за давателите на услуги нема да ги надминуваат постојните технички можности (без разлика дали вообичаено се користат такви технички карактеристики за содржина податоци)</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mk-MK" sz="2000"/>
              <a:t>На давателите на услуги не им се наметнува обврска: </a:t>
            </a:r>
          </a:p>
          <a:p>
            <a:pPr marL="800100" lvl="1" indent="-342900" algn="just">
              <a:buFont typeface="Calibri" panose="020F0502020204030204" pitchFamily="34" charset="0"/>
              <a:buChar char="‐"/>
            </a:pPr>
            <a:r>
              <a:rPr lang="mk-MK"/>
              <a:t>Да развијат нова опрема </a:t>
            </a:r>
          </a:p>
          <a:p>
            <a:pPr marL="800100" lvl="1" indent="-342900" algn="just">
              <a:buFont typeface="Calibri" panose="020F0502020204030204" pitchFamily="34" charset="0"/>
              <a:buChar char="‐"/>
            </a:pPr>
            <a:r>
              <a:rPr lang="mk-MK"/>
              <a:t>Да ангажираат експертска поддршка </a:t>
            </a:r>
          </a:p>
          <a:p>
            <a:pPr marL="800100" lvl="1" indent="-342900" algn="just">
              <a:buFont typeface="Calibri" panose="020F0502020204030204" pitchFamily="34" charset="0"/>
              <a:buChar char="‐"/>
            </a:pPr>
            <a:r>
              <a:rPr lang="mk-MK"/>
              <a:t>Да се впуштат во скапи реконфигурации на системите</a:t>
            </a:r>
          </a:p>
        </p:txBody>
      </p:sp>
      <p:sp>
        <p:nvSpPr>
          <p:cNvPr id="12" name="TextBox 7">
            <a:extLst>
              <a:ext uri="{FF2B5EF4-FFF2-40B4-BE49-F238E27FC236}">
                <a16:creationId xmlns:a16="http://schemas.microsoft.com/office/drawing/2014/main" id="{6F972BD1-E8CA-42AB-BFA2-D27E25A9CF4E}"/>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Следење на содржински податоци </a:t>
            </a:r>
          </a:p>
        </p:txBody>
      </p:sp>
    </p:spTree>
    <p:extLst>
      <p:ext uri="{BB962C8B-B14F-4D97-AF65-F5344CB8AC3E}">
        <p14:creationId xmlns:p14="http://schemas.microsoft.com/office/powerpoint/2010/main" val="283302660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401205"/>
          </a:xfrm>
          <a:prstGeom prst="rect">
            <a:avLst/>
          </a:prstGeom>
        </p:spPr>
        <p:txBody>
          <a:bodyPr wrap="square">
            <a:spAutoFit/>
          </a:bodyPr>
          <a:lstStyle/>
          <a:p>
            <a:pPr marL="342900" indent="-342900" algn="just">
              <a:buFont typeface="+mj-lt"/>
              <a:buAutoNum type="arabicPeriod"/>
            </a:pPr>
            <a:r>
              <a:rPr lang="mk-MK" sz="1400" dirty="0"/>
              <a:t>Секоја страна ќе донесе такви законодавни и други мерки кои се неопходни во врска со серијата сериозни прекршоци што треба да се предвидат со домашното право, со кои нејзините надлежни органи ќе бидат овластени: </a:t>
            </a:r>
          </a:p>
          <a:p>
            <a:pPr marL="800100" lvl="1" indent="-342900" algn="just">
              <a:buFont typeface="+mj-lt"/>
              <a:buAutoNum type="alphaLcPeriod"/>
            </a:pPr>
            <a:r>
              <a:rPr lang="mk-MK" sz="1400" dirty="0"/>
              <a:t>да собираат и </a:t>
            </a:r>
            <a:r>
              <a:rPr lang="mk-MK" sz="1400" dirty="0" err="1"/>
              <a:t>и</a:t>
            </a:r>
            <a:r>
              <a:rPr lang="mk-MK" sz="1400" dirty="0"/>
              <a:t> снимаат преку примена на технички средства на територијата на таа страна и </a:t>
            </a:r>
          </a:p>
          <a:p>
            <a:pPr marL="800100" lvl="1" indent="-342900" algn="just">
              <a:buFont typeface="+mj-lt"/>
              <a:buAutoNum type="alphaLcPeriod"/>
            </a:pPr>
            <a:r>
              <a:rPr lang="mk-MK" sz="1400" dirty="0"/>
              <a:t>да му наложат  на давателот на услуги, во границите на неговите технички можности: </a:t>
            </a:r>
          </a:p>
          <a:p>
            <a:pPr marL="1314450" lvl="2" indent="-400050" algn="just">
              <a:buFont typeface="+mj-lt"/>
              <a:buAutoNum type="romanLcPeriod"/>
            </a:pPr>
            <a:r>
              <a:rPr lang="mk-MK" sz="1400" dirty="0"/>
              <a:t>да собира или да снима преку примена на технички средства на територијата на таа страна, или </a:t>
            </a:r>
          </a:p>
          <a:p>
            <a:pPr marL="1314450" lvl="2" indent="-400050" algn="just">
              <a:buFont typeface="+mj-lt"/>
              <a:buAutoNum type="romanLcPeriod"/>
            </a:pPr>
            <a:r>
              <a:rPr lang="mk-MK" sz="1400" dirty="0"/>
              <a:t>да соработува со или да им помага на надлежните органи во</a:t>
            </a:r>
            <a:br>
              <a:rPr lang="mk-MK" sz="1400" dirty="0"/>
            </a:br>
            <a:r>
              <a:rPr lang="mk-MK" sz="1400" dirty="0"/>
              <a:t>собирањето или снимањето на </a:t>
            </a:r>
          </a:p>
          <a:p>
            <a:pPr lvl="1" algn="just"/>
            <a:r>
              <a:rPr lang="mk-MK" sz="1400" b="1" dirty="0">
                <a:solidFill>
                  <a:srgbClr val="C00000"/>
                </a:solidFill>
              </a:rPr>
              <a:t>содржински податоци</a:t>
            </a:r>
            <a:r>
              <a:rPr lang="mk-MK" sz="1400" dirty="0"/>
              <a:t>, во реално време, поврзани со точно определени комуникации, кои се пренесуваат со помош на компјутерски систем на својата територија.</a:t>
            </a:r>
          </a:p>
        </p:txBody>
      </p:sp>
      <p:sp>
        <p:nvSpPr>
          <p:cNvPr id="4" name="Rectangle 3">
            <a:extLst>
              <a:ext uri="{FF2B5EF4-FFF2-40B4-BE49-F238E27FC236}">
                <a16:creationId xmlns:a16="http://schemas.microsoft.com/office/drawing/2014/main" id="{C1A334B7-575A-4128-BADC-26AB92EBDECB}"/>
              </a:ext>
            </a:extLst>
          </p:cNvPr>
          <p:cNvSpPr/>
          <p:nvPr/>
        </p:nvSpPr>
        <p:spPr>
          <a:xfrm>
            <a:off x="4621105" y="1139969"/>
            <a:ext cx="4414945" cy="3416320"/>
          </a:xfrm>
          <a:prstGeom prst="rect">
            <a:avLst/>
          </a:prstGeom>
        </p:spPr>
        <p:txBody>
          <a:bodyPr wrap="square">
            <a:spAutoFit/>
          </a:bodyPr>
          <a:lstStyle/>
          <a:p>
            <a:pPr marL="342900" indent="-342900" algn="just">
              <a:buFont typeface="Arial" panose="020B0604020202020204" pitchFamily="34" charset="0"/>
              <a:buChar char="•"/>
            </a:pPr>
            <a:r>
              <a:rPr lang="mk-MK" dirty="0"/>
              <a:t>„Содржински податоци“ се однесува на комуникациската содржина на комуникацијата</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mk-MK" dirty="0"/>
              <a:t>Всушност, тоа е значењето или целта на комуникацијата, или пораката или информациите кои се пренесуваат преку комуникацијата. </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mk-MK" dirty="0"/>
              <a:t>Тоа е сѐ што се пренесува како дел од комуникацијата што не претставува податочен сообраќај.</a:t>
            </a:r>
          </a:p>
        </p:txBody>
      </p:sp>
      <p:sp>
        <p:nvSpPr>
          <p:cNvPr id="12" name="TextBox 7">
            <a:extLst>
              <a:ext uri="{FF2B5EF4-FFF2-40B4-BE49-F238E27FC236}">
                <a16:creationId xmlns:a16="http://schemas.microsoft.com/office/drawing/2014/main" id="{90AD520B-F481-48D7-8C71-5AD754BE9A0C}"/>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Следење на содржински податоци </a:t>
            </a:r>
          </a:p>
        </p:txBody>
      </p:sp>
    </p:spTree>
    <p:extLst>
      <p:ext uri="{BB962C8B-B14F-4D97-AF65-F5344CB8AC3E}">
        <p14:creationId xmlns:p14="http://schemas.microsoft.com/office/powerpoint/2010/main" val="392127064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401205"/>
          </a:xfrm>
          <a:prstGeom prst="rect">
            <a:avLst/>
          </a:prstGeom>
        </p:spPr>
        <p:txBody>
          <a:bodyPr wrap="square">
            <a:spAutoFit/>
          </a:bodyPr>
          <a:lstStyle/>
          <a:p>
            <a:pPr marL="342900" indent="-342900" algn="just">
              <a:buFont typeface="+mj-lt"/>
              <a:buAutoNum type="arabicPeriod"/>
            </a:pPr>
            <a:r>
              <a:rPr lang="mk-MK" sz="1400" dirty="0"/>
              <a:t>Секоја страна ќе донесе такви законодавни и други мерки кои се неопходни во врска со серијата сериозни прекршоци што треба да се предвидат со домашното право, со кои нејзините надлежни органи ќе бидат овластени: </a:t>
            </a:r>
          </a:p>
          <a:p>
            <a:pPr marL="800100" lvl="1" indent="-342900" algn="just">
              <a:buFont typeface="+mj-lt"/>
              <a:buAutoNum type="alphaLcPeriod"/>
            </a:pPr>
            <a:r>
              <a:rPr lang="mk-MK" sz="1400" dirty="0"/>
              <a:t>да собираат и снимаат преку примена на технички средства на територијата на таа страна и </a:t>
            </a:r>
          </a:p>
          <a:p>
            <a:pPr marL="800100" lvl="1" indent="-342900" algn="just">
              <a:buFont typeface="+mj-lt"/>
              <a:buAutoNum type="alphaLcPeriod"/>
            </a:pPr>
            <a:r>
              <a:rPr lang="mk-MK" sz="1400" dirty="0"/>
              <a:t>да му наложат  на давателот на услуги, во границите на неговите технички можности: </a:t>
            </a:r>
          </a:p>
          <a:p>
            <a:pPr marL="1314450" lvl="2" indent="-400050" algn="just">
              <a:buFont typeface="+mj-lt"/>
              <a:buAutoNum type="romanLcPeriod"/>
            </a:pPr>
            <a:r>
              <a:rPr lang="mk-MK" sz="1400" dirty="0"/>
              <a:t>да собира или да снима преку примена на технички средства на територијата на таа страна, или </a:t>
            </a:r>
          </a:p>
          <a:p>
            <a:pPr marL="1314450" lvl="2" indent="-400050" algn="just">
              <a:buFont typeface="+mj-lt"/>
              <a:buAutoNum type="romanLcPeriod"/>
            </a:pPr>
            <a:r>
              <a:rPr lang="mk-MK" sz="1400" dirty="0"/>
              <a:t>да соработува со или да им помага на надлежните органи во</a:t>
            </a:r>
            <a:br>
              <a:rPr lang="mk-MK" sz="1400" dirty="0"/>
            </a:br>
            <a:r>
              <a:rPr lang="mk-MK" sz="1400" dirty="0"/>
              <a:t>собирањето или снимањето на, </a:t>
            </a:r>
          </a:p>
          <a:p>
            <a:pPr lvl="1" algn="just"/>
            <a:r>
              <a:rPr lang="mk-MK" sz="1400" dirty="0"/>
              <a:t>содржински податоци, во реално време, поврзани со </a:t>
            </a:r>
            <a:r>
              <a:rPr lang="mk-MK" sz="1400" b="1" dirty="0">
                <a:solidFill>
                  <a:srgbClr val="C00000"/>
                </a:solidFill>
              </a:rPr>
              <a:t>точно определени комуникации</a:t>
            </a:r>
            <a:r>
              <a:rPr lang="mk-MK" sz="1400" dirty="0"/>
              <a:t>, кои се пренесуваат со помош на компјутерски систем на својата територија.</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308324"/>
          </a:xfrm>
          <a:prstGeom prst="rect">
            <a:avLst/>
          </a:prstGeom>
        </p:spPr>
        <p:txBody>
          <a:bodyPr wrap="square">
            <a:spAutoFit/>
          </a:bodyPr>
          <a:lstStyle/>
          <a:p>
            <a:pPr marL="342900" indent="-342900" algn="just">
              <a:buFont typeface="Arial" panose="020B0604020202020204" pitchFamily="34" charset="0"/>
              <a:buChar char="•"/>
            </a:pPr>
            <a:r>
              <a:rPr lang="mk-MK" dirty="0"/>
              <a:t>Овластувањето мора да се примени во однос на точно определени комуникации</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mk-MK" dirty="0"/>
              <a:t>Применувањето на ова овластување за општ или неселективен надзор или следење на големи количини на содржински податоци не е дозволено</a:t>
            </a:r>
          </a:p>
        </p:txBody>
      </p:sp>
      <p:sp>
        <p:nvSpPr>
          <p:cNvPr id="12" name="TextBox 7">
            <a:extLst>
              <a:ext uri="{FF2B5EF4-FFF2-40B4-BE49-F238E27FC236}">
                <a16:creationId xmlns:a16="http://schemas.microsoft.com/office/drawing/2014/main" id="{9E7A6B74-323C-46D1-A91A-F12C8B2DAF5F}"/>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Следење на содржински податоци </a:t>
            </a:r>
          </a:p>
        </p:txBody>
      </p:sp>
    </p:spTree>
    <p:extLst>
      <p:ext uri="{BB962C8B-B14F-4D97-AF65-F5344CB8AC3E}">
        <p14:creationId xmlns:p14="http://schemas.microsoft.com/office/powerpoint/2010/main" val="182650718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401205"/>
          </a:xfrm>
          <a:prstGeom prst="rect">
            <a:avLst/>
          </a:prstGeom>
        </p:spPr>
        <p:txBody>
          <a:bodyPr wrap="square">
            <a:spAutoFit/>
          </a:bodyPr>
          <a:lstStyle/>
          <a:p>
            <a:pPr marL="342900" indent="-342900" algn="just">
              <a:buFont typeface="+mj-lt"/>
              <a:buAutoNum type="arabicPeriod"/>
            </a:pPr>
            <a:r>
              <a:rPr lang="mk-MK" sz="1400" dirty="0"/>
              <a:t>Секоја страна ќе донесе такви законодавни и други мерки кои се неопходни во врска со серијата сериозни прекршоци што треба да се предвидат со домашното право, со кои нејзините надлежни органи ќе бидат овластени: </a:t>
            </a:r>
          </a:p>
          <a:p>
            <a:pPr marL="800100" lvl="1" indent="-342900" algn="just">
              <a:buFont typeface="+mj-lt"/>
              <a:buAutoNum type="alphaLcPeriod"/>
            </a:pPr>
            <a:r>
              <a:rPr lang="mk-MK" sz="1400" dirty="0"/>
              <a:t>да собираат и снимаат преку примена на технички средства на територијата на таа страна и </a:t>
            </a:r>
          </a:p>
          <a:p>
            <a:pPr marL="800100" lvl="1" indent="-342900" algn="just">
              <a:buFont typeface="+mj-lt"/>
              <a:buAutoNum type="alphaLcPeriod"/>
            </a:pPr>
            <a:r>
              <a:rPr lang="mk-MK" sz="1400" dirty="0"/>
              <a:t>да му наложат  на давателот на услуги, во границите на неговите технички можности: </a:t>
            </a:r>
          </a:p>
          <a:p>
            <a:pPr marL="1314450" lvl="2" indent="-400050" algn="just">
              <a:buFont typeface="+mj-lt"/>
              <a:buAutoNum type="romanLcPeriod"/>
            </a:pPr>
            <a:r>
              <a:rPr lang="mk-MK" sz="1400" dirty="0"/>
              <a:t>да собира или да снима преку примена на технички средства на територијата на таа страна, или </a:t>
            </a:r>
          </a:p>
          <a:p>
            <a:pPr marL="1314450" lvl="2" indent="-400050" algn="just">
              <a:buFont typeface="+mj-lt"/>
              <a:buAutoNum type="romanLcPeriod"/>
            </a:pPr>
            <a:r>
              <a:rPr lang="mk-MK" sz="1400" dirty="0"/>
              <a:t>да соработува со или да им помага на надлежните органи во</a:t>
            </a:r>
            <a:br>
              <a:rPr lang="mk-MK" sz="1400" dirty="0"/>
            </a:br>
            <a:r>
              <a:rPr lang="mk-MK" sz="1400" dirty="0"/>
              <a:t>собирањето или снимањето на, </a:t>
            </a:r>
          </a:p>
          <a:p>
            <a:pPr marL="800100" lvl="1" indent="-342900" algn="just">
              <a:buFont typeface="+mj-lt"/>
              <a:buAutoNum type="alphaLcPeriod"/>
            </a:pPr>
            <a:r>
              <a:rPr lang="mk-MK" sz="1400" dirty="0"/>
              <a:t>содржински податоци, во реално време, поврзани со точно определени комуникации, кои се пренесуваат со помош на компјутерски систем </a:t>
            </a:r>
            <a:r>
              <a:rPr lang="mk-MK" sz="1400" b="1" dirty="0">
                <a:solidFill>
                  <a:srgbClr val="C00000"/>
                </a:solidFill>
              </a:rPr>
              <a:t>на својата територија</a:t>
            </a:r>
            <a:r>
              <a:rPr lang="mk-MK" sz="1400" dirty="0"/>
              <a:t>.</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5355312"/>
          </a:xfrm>
          <a:prstGeom prst="rect">
            <a:avLst/>
          </a:prstGeom>
        </p:spPr>
        <p:txBody>
          <a:bodyPr wrap="square">
            <a:spAutoFit/>
          </a:bodyPr>
          <a:lstStyle/>
          <a:p>
            <a:pPr marL="342900" indent="-342900" algn="just">
              <a:buFont typeface="Arial" panose="020B0604020202020204" pitchFamily="34" charset="0"/>
              <a:buChar char="•"/>
            </a:pPr>
            <a:r>
              <a:rPr lang="mk-MK" dirty="0"/>
              <a:t>Една страна може да спроведе мерки во врска со комуникациите во рамките на својата територија</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mk-MK" dirty="0"/>
              <a:t>Давателот на услуги може да биде обврзан таму каде што има физичка инфраструктура или опрема на територијата, дури и ако тоа не е локацијата каде што се наоѓаат неговите главни операции или седиштето </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mk-MK" dirty="0"/>
              <a:t>Комуникацијата се смета дека е во рамките на територијата доколку една од страните која комуницира (луѓе или компјутери) се наоѓа на територијата или компјутер преку кој комуникацијата поминува се наоѓа на територијата </a:t>
            </a:r>
          </a:p>
        </p:txBody>
      </p:sp>
      <p:sp>
        <p:nvSpPr>
          <p:cNvPr id="12" name="TextBox 7">
            <a:extLst>
              <a:ext uri="{FF2B5EF4-FFF2-40B4-BE49-F238E27FC236}">
                <a16:creationId xmlns:a16="http://schemas.microsoft.com/office/drawing/2014/main" id="{CF663E12-7995-4CD5-8C27-DED9CF241F55}"/>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Следење на содржински податоци </a:t>
            </a:r>
          </a:p>
        </p:txBody>
      </p:sp>
    </p:spTree>
    <p:extLst>
      <p:ext uri="{BB962C8B-B14F-4D97-AF65-F5344CB8AC3E}">
        <p14:creationId xmlns:p14="http://schemas.microsoft.com/office/powerpoint/2010/main" val="9914128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4401205"/>
          </a:xfrm>
          <a:prstGeom prst="rect">
            <a:avLst/>
          </a:prstGeom>
        </p:spPr>
        <p:txBody>
          <a:bodyPr wrap="square">
            <a:spAutoFit/>
          </a:bodyPr>
          <a:lstStyle/>
          <a:p>
            <a:pPr marL="342900" indent="-342900" algn="just">
              <a:buFont typeface="+mj-lt"/>
              <a:buAutoNum type="arabicPeriod" startAt="2"/>
            </a:pPr>
            <a:r>
              <a:rPr lang="mk-MK" sz="1400" dirty="0"/>
              <a:t>Кога Страната, поради важечките принципи на домашниот правен поредок, не може да ги усвои мерките предвидени со став 1.а, наместо тоа таа може да усвои </a:t>
            </a:r>
            <a:r>
              <a:rPr lang="mk-MK" sz="1400" b="1" dirty="0">
                <a:solidFill>
                  <a:srgbClr val="C00000"/>
                </a:solidFill>
              </a:rPr>
              <a:t>законодавни и други мерки кои се неопходни</a:t>
            </a:r>
            <a:r>
              <a:rPr lang="mk-MK" sz="1400" dirty="0"/>
              <a:t> за да се обезбеди собирање и снимање во реално време на Содржина податоци поврзани со точно определени комуникации кои</a:t>
            </a:r>
            <a:br>
              <a:rPr lang="mk-MK" sz="1400" dirty="0"/>
            </a:br>
            <a:r>
              <a:rPr lang="mk-MK" sz="1400" dirty="0"/>
              <a:t>се пренесуваат на нејзината територија, со примена на технички средства </a:t>
            </a:r>
          </a:p>
          <a:p>
            <a:pPr marL="342900" indent="-342900" algn="just">
              <a:buFont typeface="+mj-lt"/>
              <a:buAutoNum type="arabicPeriod" startAt="2"/>
            </a:pPr>
            <a:endParaRPr lang="en-US" sz="1400" dirty="0"/>
          </a:p>
          <a:p>
            <a:pPr marL="342900" indent="-342900" algn="just">
              <a:buFont typeface="+mj-lt"/>
              <a:buAutoNum type="arabicPeriod" startAt="2"/>
            </a:pPr>
            <a:r>
              <a:rPr lang="mk-MK" sz="1400" dirty="0"/>
              <a:t>Секоја страна ќе донесе такви законодавни и други мерки кои се неопходни за да му се наложи на давателот на услуги да го држи во тајност фактот на спроведување на овластувањата предвидени со овој член, како и сите информации во врска со него. </a:t>
            </a:r>
          </a:p>
          <a:p>
            <a:pPr marL="342900" indent="-342900" algn="just">
              <a:buFont typeface="+mj-lt"/>
              <a:buAutoNum type="arabicPeriod" startAt="2"/>
            </a:pPr>
            <a:endParaRPr lang="en-US" sz="1400" dirty="0"/>
          </a:p>
          <a:p>
            <a:pPr marL="342900" indent="-342900" algn="just">
              <a:buFont typeface="+mj-lt"/>
              <a:buAutoNum type="arabicPeriod" startAt="2"/>
            </a:pPr>
            <a:r>
              <a:rPr lang="mk-MK" sz="1400" dirty="0"/>
              <a:t>Овластувањата и процедурите наведени во овој член треба да бидат во согласност со членовите 14 и 15.</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862322"/>
          </a:xfrm>
          <a:prstGeom prst="rect">
            <a:avLst/>
          </a:prstGeom>
        </p:spPr>
        <p:txBody>
          <a:bodyPr wrap="square">
            <a:spAutoFit/>
          </a:bodyPr>
          <a:lstStyle/>
          <a:p>
            <a:pPr marL="342900" indent="-342900" algn="just">
              <a:buFont typeface="Arial" panose="020B0604020202020204" pitchFamily="34" charset="0"/>
              <a:buChar char="•"/>
            </a:pPr>
            <a:r>
              <a:rPr lang="mk-MK" dirty="0"/>
              <a:t>Некои јурисдикции не им дозволуваат на органите за спроведување на законот да следат содржински податоци без помош или барем знаење од давателот на услуги</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mk-MK" dirty="0"/>
              <a:t>Таквите јурисдикции можат да усвојат други мерки како наложување на давателот на услуги да ги обезбеди неопходните технички капацитети </a:t>
            </a:r>
          </a:p>
        </p:txBody>
      </p:sp>
      <p:sp>
        <p:nvSpPr>
          <p:cNvPr id="12" name="TextBox 7">
            <a:extLst>
              <a:ext uri="{FF2B5EF4-FFF2-40B4-BE49-F238E27FC236}">
                <a16:creationId xmlns:a16="http://schemas.microsoft.com/office/drawing/2014/main" id="{96C2B0E3-41BC-464D-8FBE-4F08A004B872}"/>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Следење на содржински податоци </a:t>
            </a:r>
          </a:p>
        </p:txBody>
      </p:sp>
    </p:spTree>
    <p:extLst>
      <p:ext uri="{BB962C8B-B14F-4D97-AF65-F5344CB8AC3E}">
        <p14:creationId xmlns:p14="http://schemas.microsoft.com/office/powerpoint/2010/main" val="29516278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4401205"/>
          </a:xfrm>
          <a:prstGeom prst="rect">
            <a:avLst/>
          </a:prstGeom>
        </p:spPr>
        <p:txBody>
          <a:bodyPr wrap="square">
            <a:spAutoFit/>
          </a:bodyPr>
          <a:lstStyle/>
          <a:p>
            <a:pPr marL="342900" indent="-342900" algn="just">
              <a:buFont typeface="+mj-lt"/>
              <a:buAutoNum type="arabicPeriod" startAt="2"/>
            </a:pPr>
            <a:r>
              <a:rPr lang="mk-MK" sz="1400" dirty="0"/>
              <a:t>Кога Страната, поради важечките принципи на домашниот правен поредок, не може да ги усвои мерките предвидени со став 1.а, наместо тоа таа може да усвои законодавни и други мерки кои се неопходни за да се обезбеди собирање и снимање во реално време на содржински податоци поврзани со точно определени комуникации кои</a:t>
            </a:r>
            <a:br>
              <a:rPr lang="mk-MK" sz="1400" dirty="0"/>
            </a:br>
            <a:r>
              <a:rPr lang="mk-MK" sz="1400" dirty="0"/>
              <a:t>се пренесуваат на нејзината територија, со примена на технички средства </a:t>
            </a:r>
          </a:p>
          <a:p>
            <a:pPr marL="342900" indent="-342900" algn="just">
              <a:buFont typeface="+mj-lt"/>
              <a:buAutoNum type="arabicPeriod" startAt="2"/>
            </a:pPr>
            <a:endParaRPr lang="en-US" sz="1400" dirty="0"/>
          </a:p>
          <a:p>
            <a:pPr marL="342900" indent="-342900" algn="just">
              <a:buFont typeface="+mj-lt"/>
              <a:buAutoNum type="arabicPeriod" startAt="2"/>
            </a:pPr>
            <a:r>
              <a:rPr lang="mk-MK" sz="1400" dirty="0"/>
              <a:t>Секоја страна ќе донесе такви законодавни и други мерки кои се неопходни</a:t>
            </a:r>
            <a:r>
              <a:rPr lang="mk-MK" sz="1400" b="1" dirty="0">
                <a:solidFill>
                  <a:srgbClr val="C00000"/>
                </a:solidFill>
              </a:rPr>
              <a:t> за да му се наложи на давателот на услуги да го држи во тајност</a:t>
            </a:r>
            <a:r>
              <a:rPr lang="mk-MK" sz="1400" dirty="0"/>
              <a:t> фактот на спроведување на овластувањата предвидени со овој член, како и сите информации во врска со него. </a:t>
            </a:r>
          </a:p>
          <a:p>
            <a:pPr marL="342900" indent="-342900" algn="just">
              <a:buFont typeface="+mj-lt"/>
              <a:buAutoNum type="arabicPeriod" startAt="2"/>
            </a:pPr>
            <a:endParaRPr lang="en-US" sz="1400" dirty="0"/>
          </a:p>
          <a:p>
            <a:pPr marL="342900" indent="-342900" algn="just">
              <a:buFont typeface="+mj-lt"/>
              <a:buAutoNum type="arabicPeriod" startAt="2"/>
            </a:pPr>
            <a:r>
              <a:rPr lang="mk-MK" sz="1400" dirty="0"/>
              <a:t>Овластувањата и процедурите наведени во овој член треба да бидат во согласност со членовите 14 и 15.</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4801314"/>
          </a:xfrm>
          <a:prstGeom prst="rect">
            <a:avLst/>
          </a:prstGeom>
        </p:spPr>
        <p:txBody>
          <a:bodyPr wrap="square">
            <a:spAutoFit/>
          </a:bodyPr>
          <a:lstStyle/>
          <a:p>
            <a:pPr marL="285750" indent="-285750" algn="just">
              <a:buFont typeface="Arial" panose="020B0604020202020204" pitchFamily="34" charset="0"/>
              <a:buChar char="•"/>
            </a:pPr>
            <a:r>
              <a:rPr lang="mk-MK" dirty="0"/>
              <a:t>Ова овластување е ефикасно само доколку се преземе без знаење на лицата што се под истрага</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mk-MK" dirty="0"/>
              <a:t>Страните кои комуницираат не смеат да ја забележат мерката за собирање во реално време која е преземена </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mk-MK" dirty="0"/>
              <a:t>Важно е тоа што давателите на услуги можат да бидат принудени да го држат во тајност извршувањето на какви било овластувања</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mk-MK" dirty="0"/>
              <a:t>Ова исто така ќе го ослободи давателот на услуги од какви било договорни или други законски обврски да ги извести претплатниците за мерката</a:t>
            </a:r>
          </a:p>
        </p:txBody>
      </p:sp>
      <p:sp>
        <p:nvSpPr>
          <p:cNvPr id="12" name="TextBox 7">
            <a:extLst>
              <a:ext uri="{FF2B5EF4-FFF2-40B4-BE49-F238E27FC236}">
                <a16:creationId xmlns:a16="http://schemas.microsoft.com/office/drawing/2014/main" id="{0DAB3B12-192C-4272-BFDF-D2DAC02DABB9}"/>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Следење на содржински податоци </a:t>
            </a:r>
          </a:p>
        </p:txBody>
      </p:sp>
    </p:spTree>
    <p:extLst>
      <p:ext uri="{BB962C8B-B14F-4D97-AF65-F5344CB8AC3E}">
        <p14:creationId xmlns:p14="http://schemas.microsoft.com/office/powerpoint/2010/main" val="391310541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4">
            <a:extLst>
              <a:ext uri="{FF2B5EF4-FFF2-40B4-BE49-F238E27FC236}">
                <a16:creationId xmlns:a16="http://schemas.microsoft.com/office/drawing/2014/main" id="{904628E1-1C55-4556-A363-EFD5F6D17A8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4401205"/>
          </a:xfrm>
          <a:prstGeom prst="rect">
            <a:avLst/>
          </a:prstGeom>
        </p:spPr>
        <p:txBody>
          <a:bodyPr wrap="square">
            <a:spAutoFit/>
          </a:bodyPr>
          <a:lstStyle/>
          <a:p>
            <a:pPr marL="342900" indent="-342900" algn="just">
              <a:buFont typeface="+mj-lt"/>
              <a:buAutoNum type="arabicPeriod" startAt="2"/>
            </a:pPr>
            <a:r>
              <a:rPr lang="mk-MK" sz="1400" dirty="0"/>
              <a:t>Кога Страната, поради важечките принципи на домашниот правен поредок, не може да ги усвои мерките предвидени со став 1.а, наместо тоа таа може да усвои законодавни и други мерки кои се неопходни за да се обезбеди собирање и снимање во реално време на содржински податоци поврзани со точно определени комуникации кои</a:t>
            </a:r>
            <a:br>
              <a:rPr lang="mk-MK" sz="1400" dirty="0"/>
            </a:br>
            <a:r>
              <a:rPr lang="mk-MK" sz="1400" dirty="0"/>
              <a:t>се пренесуваат на нејзината територија, со примена на технички средства </a:t>
            </a:r>
          </a:p>
          <a:p>
            <a:pPr marL="342900" indent="-342900" algn="just">
              <a:buFont typeface="+mj-lt"/>
              <a:buAutoNum type="arabicPeriod" startAt="2"/>
            </a:pPr>
            <a:endParaRPr lang="en-US" sz="1400" dirty="0"/>
          </a:p>
          <a:p>
            <a:pPr marL="342900" indent="-342900" algn="just">
              <a:buFont typeface="+mj-lt"/>
              <a:buAutoNum type="arabicPeriod" startAt="2"/>
            </a:pPr>
            <a:r>
              <a:rPr lang="mk-MK" sz="1400" dirty="0"/>
              <a:t>Секоја страна ќе донесе такви законодавни и други мерки кои се неопходни за да му се наложи на давателот на услуги да го држи во тајност фактот на спроведување на овластувањата предвидени со овој член, како и сите информации во врска со него. </a:t>
            </a:r>
          </a:p>
          <a:p>
            <a:pPr marL="342900" indent="-342900" algn="just">
              <a:buFont typeface="+mj-lt"/>
              <a:buAutoNum type="arabicPeriod" startAt="2"/>
            </a:pPr>
            <a:endParaRPr lang="en-US" sz="1400" dirty="0"/>
          </a:p>
          <a:p>
            <a:pPr marL="342900" indent="-342900" algn="just">
              <a:buFont typeface="+mj-lt"/>
              <a:buAutoNum type="arabicPeriod" startAt="2"/>
            </a:pPr>
            <a:r>
              <a:rPr lang="mk-MK" sz="1400" dirty="0"/>
              <a:t>Овластувањата и процедурите наведени во овој член треба да бидат во </a:t>
            </a:r>
            <a:r>
              <a:rPr lang="mk-MK" sz="1400" b="1" dirty="0">
                <a:solidFill>
                  <a:srgbClr val="C00000"/>
                </a:solidFill>
              </a:rPr>
              <a:t>согласност со членовите 14 и 15</a:t>
            </a:r>
            <a:r>
              <a:rPr lang="mk-MK" sz="1400" dirty="0"/>
              <a:t>.</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308324"/>
          </a:xfrm>
          <a:prstGeom prst="rect">
            <a:avLst/>
          </a:prstGeom>
        </p:spPr>
        <p:txBody>
          <a:bodyPr wrap="square">
            <a:spAutoFit/>
          </a:bodyPr>
          <a:lstStyle/>
          <a:p>
            <a:pPr marL="342900" indent="-342900" algn="just">
              <a:buFont typeface="Arial" panose="020B0604020202020204" pitchFamily="34" charset="0"/>
              <a:buChar char="•"/>
            </a:pPr>
            <a:r>
              <a:rPr lang="mk-MK" dirty="0"/>
              <a:t>Постои голем интерес за заштита на приватноста поврзан со </a:t>
            </a:r>
            <a:r>
              <a:rPr lang="mk-MK" dirty="0" err="1"/>
              <a:t>содржинските</a:t>
            </a:r>
            <a:r>
              <a:rPr lang="mk-MK" dirty="0"/>
              <a:t> податоци.</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mk-MK" dirty="0"/>
              <a:t>Условите и заштитните мерки за следење на содржински податоци се обично построги од преземањето на податочен сообраќај во реално време </a:t>
            </a:r>
          </a:p>
        </p:txBody>
      </p:sp>
      <p:sp>
        <p:nvSpPr>
          <p:cNvPr id="12" name="TextBox 7">
            <a:extLst>
              <a:ext uri="{FF2B5EF4-FFF2-40B4-BE49-F238E27FC236}">
                <a16:creationId xmlns:a16="http://schemas.microsoft.com/office/drawing/2014/main" id="{563A2997-E35E-49F6-AF7A-9D7C029C94F2}"/>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dirty="0">
                <a:solidFill>
                  <a:schemeClr val="bg1"/>
                </a:solidFill>
                <a:latin typeface="Verdana" panose="020B0604030504040204" pitchFamily="34" charset="0"/>
                <a:ea typeface="Verdana" panose="020B0604030504040204" pitchFamily="34" charset="0"/>
                <a:cs typeface="Verdana" charset="0"/>
              </a:rPr>
              <a:t>Следење на содржински податоци </a:t>
            </a:r>
          </a:p>
        </p:txBody>
      </p:sp>
    </p:spTree>
    <p:extLst>
      <p:ext uri="{BB962C8B-B14F-4D97-AF65-F5344CB8AC3E}">
        <p14:creationId xmlns:p14="http://schemas.microsoft.com/office/powerpoint/2010/main" val="2126881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4F24AB61-97C5-42B0-A182-0BEC9F6E843D}"/>
              </a:ext>
            </a:extLst>
          </p:cNvPr>
          <p:cNvSpPr/>
          <p:nvPr/>
        </p:nvSpPr>
        <p:spPr>
          <a:xfrm>
            <a:off x="2011680" y="62977"/>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dirty="0">
                <a:latin typeface="Verdana" panose="020B0604030504040204" pitchFamily="34" charset="0"/>
                <a:ea typeface="Verdana" panose="020B0604030504040204" pitchFamily="34" charset="0"/>
                <a:cs typeface="ＭＳ Ｐゴシック" charset="0"/>
              </a:rPr>
              <a:t>Анкетно прашање</a:t>
            </a:r>
            <a:endParaRPr lang="en-GB"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a16="http://schemas.microsoft.com/office/drawing/2014/main" id="{CF4A5A40-4F3B-49B6-9081-1646BBF20341}"/>
              </a:ext>
            </a:extLst>
          </p:cNvPr>
          <p:cNvSpPr txBox="1"/>
          <p:nvPr/>
        </p:nvSpPr>
        <p:spPr>
          <a:xfrm>
            <a:off x="556983" y="1289515"/>
            <a:ext cx="8030033" cy="2308324"/>
          </a:xfrm>
          <a:prstGeom prst="rect">
            <a:avLst/>
          </a:prstGeom>
          <a:solidFill>
            <a:srgbClr val="BDD8F3"/>
          </a:solidFill>
        </p:spPr>
        <p:txBody>
          <a:bodyPr wrap="square" rtlCol="0">
            <a:spAutoFit/>
          </a:bodyPr>
          <a:lstStyle/>
          <a:p>
            <a:pPr algn="just"/>
            <a:r>
              <a:rPr lang="ru-RU" sz="2400" dirty="0">
                <a:solidFill>
                  <a:schemeClr val="tx1">
                    <a:lumMod val="65000"/>
                    <a:lumOff val="35000"/>
                  </a:schemeClr>
                </a:solidFill>
                <a:latin typeface="+mj-lt"/>
              </a:rPr>
              <a:t>Добивате барање за издавање налог за следење за случај поврзан со кражба.</a:t>
            </a:r>
          </a:p>
          <a:p>
            <a:pPr algn="just"/>
            <a:r>
              <a:rPr lang="ru-RU" sz="2400" dirty="0">
                <a:solidFill>
                  <a:schemeClr val="tx1">
                    <a:lumMod val="65000"/>
                    <a:lumOff val="35000"/>
                  </a:schemeClr>
                </a:solidFill>
                <a:latin typeface="+mj-lt"/>
              </a:rPr>
              <a:t>Делото предвидува максимална казна затвор во траење од 6 месеци.</a:t>
            </a:r>
          </a:p>
          <a:p>
            <a:pPr algn="just"/>
            <a:r>
              <a:rPr lang="ru-RU" sz="2400" dirty="0">
                <a:solidFill>
                  <a:schemeClr val="tx1">
                    <a:lumMod val="65000"/>
                    <a:lumOff val="35000"/>
                  </a:schemeClr>
                </a:solidFill>
                <a:latin typeface="+mj-lt"/>
              </a:rPr>
              <a:t>Дали ова би била валидна употреба на овластувањата за следење според Конвенцијата од Будимпешта</a:t>
            </a:r>
            <a:r>
              <a:rPr lang="en-US" sz="2400" dirty="0">
                <a:solidFill>
                  <a:schemeClr val="tx1">
                    <a:lumMod val="65000"/>
                    <a:lumOff val="35000"/>
                  </a:schemeClr>
                </a:solidFill>
                <a:latin typeface="+mj-lt"/>
              </a:rPr>
              <a:t>? </a:t>
            </a:r>
          </a:p>
        </p:txBody>
      </p:sp>
      <p:sp>
        <p:nvSpPr>
          <p:cNvPr id="9" name="TextBox 8">
            <a:extLst>
              <a:ext uri="{FF2B5EF4-FFF2-40B4-BE49-F238E27FC236}">
                <a16:creationId xmlns:a16="http://schemas.microsoft.com/office/drawing/2014/main" id="{08ECDF7C-815B-41D8-B138-D5734008F203}"/>
              </a:ext>
            </a:extLst>
          </p:cNvPr>
          <p:cNvSpPr txBox="1"/>
          <p:nvPr/>
        </p:nvSpPr>
        <p:spPr>
          <a:xfrm>
            <a:off x="556984" y="5271219"/>
            <a:ext cx="8030032" cy="1200329"/>
          </a:xfrm>
          <a:prstGeom prst="rect">
            <a:avLst/>
          </a:prstGeom>
          <a:solidFill>
            <a:schemeClr val="tx1">
              <a:lumMod val="65000"/>
              <a:lumOff val="35000"/>
            </a:schemeClr>
          </a:solidFill>
        </p:spPr>
        <p:txBody>
          <a:bodyPr wrap="square" rtlCol="0">
            <a:spAutoFit/>
          </a:bodyPr>
          <a:lstStyle/>
          <a:p>
            <a:pPr algn="ctr"/>
            <a:r>
              <a:rPr lang="ru-RU" sz="2400" dirty="0">
                <a:solidFill>
                  <a:schemeClr val="bg1"/>
                </a:solidFill>
                <a:latin typeface="+mj-lt"/>
              </a:rPr>
              <a:t>Точен одговор е </a:t>
            </a:r>
            <a:r>
              <a:rPr lang="en-US" sz="2400" dirty="0">
                <a:solidFill>
                  <a:schemeClr val="bg1"/>
                </a:solidFill>
                <a:latin typeface="+mj-lt"/>
              </a:rPr>
              <a:t>B</a:t>
            </a:r>
            <a:r>
              <a:rPr lang="ru-RU" sz="2400" dirty="0">
                <a:solidFill>
                  <a:schemeClr val="bg1"/>
                </a:solidFill>
                <a:latin typeface="+mj-lt"/>
              </a:rPr>
              <a:t> (следењето на содржински податоци може да се примени само во врска со сериозни кривични дела)</a:t>
            </a:r>
            <a:endParaRPr lang="en-US" sz="2400" dirty="0">
              <a:solidFill>
                <a:schemeClr val="bg1"/>
              </a:solidFill>
              <a:latin typeface="+mj-lt"/>
            </a:endParaRPr>
          </a:p>
        </p:txBody>
      </p:sp>
      <p:sp>
        <p:nvSpPr>
          <p:cNvPr id="10" name="TextBox 9">
            <a:extLst>
              <a:ext uri="{FF2B5EF4-FFF2-40B4-BE49-F238E27FC236}">
                <a16:creationId xmlns:a16="http://schemas.microsoft.com/office/drawing/2014/main" id="{A5BF146C-DBC3-44BF-AA98-DDEC334987B8}"/>
              </a:ext>
            </a:extLst>
          </p:cNvPr>
          <p:cNvSpPr txBox="1"/>
          <p:nvPr/>
        </p:nvSpPr>
        <p:spPr>
          <a:xfrm>
            <a:off x="556984" y="4019030"/>
            <a:ext cx="8030032" cy="830997"/>
          </a:xfrm>
          <a:prstGeom prst="rect">
            <a:avLst/>
          </a:prstGeom>
          <a:solidFill>
            <a:srgbClr val="F08A34"/>
          </a:solidFill>
        </p:spPr>
        <p:txBody>
          <a:bodyPr wrap="square" rtlCol="0">
            <a:spAutoFit/>
          </a:bodyPr>
          <a:lstStyle/>
          <a:p>
            <a:pPr marL="1828800" lvl="3" indent="-457200">
              <a:buAutoNum type="alphaUcPeriod"/>
            </a:pPr>
            <a:r>
              <a:rPr lang="mk-MK" sz="2400" dirty="0">
                <a:solidFill>
                  <a:schemeClr val="bg1"/>
                </a:solidFill>
                <a:latin typeface="+mj-lt"/>
              </a:rPr>
              <a:t>ДА</a:t>
            </a:r>
            <a:endParaRPr lang="en-GB" sz="2400" dirty="0">
              <a:solidFill>
                <a:schemeClr val="bg1"/>
              </a:solidFill>
              <a:latin typeface="+mj-lt"/>
            </a:endParaRPr>
          </a:p>
          <a:p>
            <a:pPr marL="1828800" lvl="3" indent="-457200">
              <a:buAutoNum type="alphaUcPeriod"/>
            </a:pPr>
            <a:r>
              <a:rPr lang="mk-MK" sz="2400" dirty="0">
                <a:solidFill>
                  <a:schemeClr val="bg1"/>
                </a:solidFill>
                <a:latin typeface="+mj-lt"/>
              </a:rPr>
              <a:t>НЕ</a:t>
            </a:r>
            <a:endParaRPr lang="en-US" sz="2400" dirty="0">
              <a:solidFill>
                <a:schemeClr val="bg1"/>
              </a:solidFill>
              <a:latin typeface="+mj-lt"/>
            </a:endParaRPr>
          </a:p>
        </p:txBody>
      </p:sp>
    </p:spTree>
    <p:extLst>
      <p:ext uri="{BB962C8B-B14F-4D97-AF65-F5344CB8AC3E}">
        <p14:creationId xmlns:p14="http://schemas.microsoft.com/office/powerpoint/2010/main" val="1208202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a:solidFill>
                  <a:schemeClr val="bg1"/>
                </a:solidFill>
                <a:latin typeface="Verdana" panose="020B0604030504040204" pitchFamily="34" charset="0"/>
                <a:ea typeface="Verdana" panose="020B0604030504040204" pitchFamily="34" charset="0"/>
                <a:cs typeface="Verdana" charset="0"/>
              </a:rPr>
              <a:t>Јурисдикција</a:t>
            </a:r>
            <a:r>
              <a:rPr lang="mk-MK" sz="3200" b="1">
                <a:solidFill>
                  <a:schemeClr val="bg1"/>
                </a:solidFill>
                <a:latin typeface="Verdana" panose="020B0604030504040204" pitchFamily="34" charset="0"/>
                <a:ea typeface="Verdana" panose="020B0604030504040204" pitchFamily="34" charset="0"/>
                <a:cs typeface="Verdana" charset="0"/>
              </a:rPr>
              <a:t> </a:t>
            </a:r>
          </a:p>
        </p:txBody>
      </p:sp>
      <p:sp>
        <p:nvSpPr>
          <p:cNvPr id="2" name="Rectangle 3">
            <a:extLst>
              <a:ext uri="{FF2B5EF4-FFF2-40B4-BE49-F238E27FC236}">
                <a16:creationId xmlns:a16="http://schemas.microsoft.com/office/drawing/2014/main" id="{5634059B-4894-499F-9F52-34CBBC7D316D}"/>
              </a:ext>
            </a:extLst>
          </p:cNvPr>
          <p:cNvSpPr txBox="1">
            <a:spLocks/>
          </p:cNvSpPr>
          <p:nvPr/>
        </p:nvSpPr>
        <p:spPr bwMode="auto">
          <a:xfrm>
            <a:off x="312057" y="1339037"/>
            <a:ext cx="8519885" cy="4948696"/>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mk-MK" sz="2800" b="1" i="1" dirty="0">
                <a:ea typeface="ＭＳ Ｐゴシック" pitchFamily="34" charset="-128"/>
              </a:rPr>
              <a:t>Јурисдикција</a:t>
            </a:r>
          </a:p>
          <a:p>
            <a:pPr marL="0" indent="0" algn="ctr" eaLnBrk="1" hangingPunct="1">
              <a:lnSpc>
                <a:spcPct val="80000"/>
              </a:lnSpc>
              <a:spcBef>
                <a:spcPts val="600"/>
              </a:spcBef>
              <a:spcAft>
                <a:spcPts val="1200"/>
              </a:spcAft>
              <a:buFont typeface="Arial" pitchFamily="34" charset="0"/>
              <a:buNone/>
              <a:defRPr/>
            </a:pPr>
            <a:r>
              <a:rPr lang="mk-MK" sz="2800" b="1" i="1" dirty="0">
                <a:ea typeface="ＭＳ Ｐゴシック" pitchFamily="34" charset="-128"/>
              </a:rPr>
              <a:t>(член 22 - Конвенција од Будимпешта)</a:t>
            </a:r>
          </a:p>
          <a:p>
            <a:pPr algn="ctr" eaLnBrk="1" hangingPunct="1">
              <a:lnSpc>
                <a:spcPct val="80000"/>
              </a:lnSpc>
              <a:spcBef>
                <a:spcPts val="600"/>
              </a:spcBef>
              <a:spcAft>
                <a:spcPts val="1200"/>
              </a:spcAft>
              <a:defRPr/>
            </a:pPr>
            <a:endParaRPr lang="en-GB" altLang="sr-Latn-RS" sz="2800" i="1" dirty="0">
              <a:ea typeface="ＭＳ Ｐゴシック" pitchFamily="34" charset="-128"/>
            </a:endParaRPr>
          </a:p>
          <a:p>
            <a:pPr algn="ctr" eaLnBrk="1" hangingPunct="1">
              <a:lnSpc>
                <a:spcPct val="80000"/>
              </a:lnSpc>
              <a:spcBef>
                <a:spcPts val="600"/>
              </a:spcBef>
              <a:spcAft>
                <a:spcPts val="1200"/>
              </a:spcAft>
              <a:defRPr/>
            </a:pPr>
            <a:r>
              <a:rPr lang="mk-MK" sz="2800" i="1" dirty="0">
                <a:ea typeface="ＭＳ Ｐゴシック" pitchFamily="34" charset="-128"/>
              </a:rPr>
              <a:t>Дава упатства за воспоставување јурисдикција над делата</a:t>
            </a:r>
          </a:p>
          <a:p>
            <a:pPr algn="ctr" eaLnBrk="1" hangingPunct="1">
              <a:lnSpc>
                <a:spcPct val="80000"/>
              </a:lnSpc>
              <a:spcBef>
                <a:spcPts val="600"/>
              </a:spcBef>
              <a:spcAft>
                <a:spcPts val="1200"/>
              </a:spcAft>
              <a:defRPr/>
            </a:pPr>
            <a:r>
              <a:rPr lang="mk-MK" sz="2800" i="1" dirty="0">
                <a:ea typeface="ＭＳ Ｐゴシック" pitchFamily="34" charset="-128"/>
              </a:rPr>
              <a:t>Истакнати се начелото на територијалност и начелото на државјанство</a:t>
            </a:r>
          </a:p>
          <a:p>
            <a:pPr algn="ctr" eaLnBrk="1" hangingPunct="1">
              <a:lnSpc>
                <a:spcPct val="80000"/>
              </a:lnSpc>
              <a:spcBef>
                <a:spcPts val="600"/>
              </a:spcBef>
              <a:spcAft>
                <a:spcPts val="1200"/>
              </a:spcAft>
              <a:defRPr/>
            </a:pPr>
            <a:r>
              <a:rPr lang="mk-MK" sz="2800" i="1" dirty="0">
                <a:ea typeface="ＭＳ Ｐゴシック" pitchFamily="34" charset="-128"/>
              </a:rPr>
              <a:t>Консултативни процеси каде две држави имаат истовремена јурисдикција</a:t>
            </a:r>
          </a:p>
        </p:txBody>
      </p:sp>
    </p:spTree>
    <p:extLst>
      <p:ext uri="{BB962C8B-B14F-4D97-AF65-F5344CB8AC3E}">
        <p14:creationId xmlns:p14="http://schemas.microsoft.com/office/powerpoint/2010/main" val="78777227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1545" y="1078925"/>
            <a:ext cx="4298867" cy="4616648"/>
          </a:xfrm>
          <a:prstGeom prst="rect">
            <a:avLst/>
          </a:prstGeom>
        </p:spPr>
        <p:txBody>
          <a:bodyPr wrap="square">
            <a:spAutoFit/>
          </a:bodyPr>
          <a:lstStyle/>
          <a:p>
            <a:pPr marL="342900" indent="-342900" algn="just">
              <a:buFont typeface="+mj-lt"/>
              <a:buAutoNum type="arabicPeriod"/>
            </a:pPr>
            <a:r>
              <a:rPr lang="mk-MK" sz="1400" dirty="0"/>
              <a:t>Секоја страна ќе донесе такви законодавни и други мерки кои се неопходни за да воспостави јурисдикција над делата предвидени со членовите 2 до 11 на оваа Конвенција, во случаите кога делото е сторено: </a:t>
            </a:r>
          </a:p>
          <a:p>
            <a:pPr marL="800100" lvl="1" indent="-342900" algn="just">
              <a:buFont typeface="+mj-lt"/>
              <a:buAutoNum type="alphaLcPeriod"/>
            </a:pPr>
            <a:r>
              <a:rPr lang="mk-MK" sz="1400" dirty="0"/>
              <a:t> </a:t>
            </a:r>
            <a:r>
              <a:rPr lang="mk-MK" sz="1400" b="1" dirty="0">
                <a:solidFill>
                  <a:srgbClr val="C00000"/>
                </a:solidFill>
              </a:rPr>
              <a:t>на нејзината територија</a:t>
            </a:r>
            <a:r>
              <a:rPr lang="mk-MK" sz="1400" dirty="0"/>
              <a:t>; или </a:t>
            </a:r>
          </a:p>
          <a:p>
            <a:pPr marL="800100" lvl="1" indent="-342900" algn="just">
              <a:buFont typeface="+mj-lt"/>
              <a:buAutoNum type="alphaLcPeriod"/>
            </a:pPr>
            <a:r>
              <a:rPr lang="mk-MK" sz="1400" dirty="0"/>
              <a:t>на брод кој плови под знамето на таа страна; или </a:t>
            </a:r>
          </a:p>
          <a:p>
            <a:pPr marL="800100" lvl="1" indent="-342900" algn="just">
              <a:buFont typeface="+mj-lt"/>
              <a:buAutoNum type="alphaLcPeriod"/>
            </a:pPr>
            <a:r>
              <a:rPr lang="mk-MK" sz="1400" dirty="0"/>
              <a:t>во воздухоплов кој е регистриран според законот на таа страна; или </a:t>
            </a:r>
          </a:p>
          <a:p>
            <a:pPr marL="800100" lvl="1" indent="-342900" algn="just">
              <a:buFont typeface="+mj-lt"/>
              <a:buAutoNum type="alphaLcPeriod"/>
            </a:pPr>
            <a:r>
              <a:rPr lang="mk-MK" sz="1400" dirty="0"/>
              <a:t>од нејзин државјанин, доколку делото е казниво според кривичниот закон онаму каде што е сторено, или доколку делото е сторено надвор од територија која потпаѓа под јурисдикција на која било држава. </a:t>
            </a:r>
          </a:p>
          <a:p>
            <a:pPr marL="342900" indent="-342900" algn="just">
              <a:buFont typeface="+mj-lt"/>
              <a:buAutoNum type="arabicPeriod"/>
            </a:pPr>
            <a:endParaRPr lang="en-US" sz="1400" dirty="0"/>
          </a:p>
          <a:p>
            <a:pPr marL="342900" indent="-342900" algn="just">
              <a:buFont typeface="+mj-lt"/>
              <a:buAutoNum type="arabicPeriod"/>
            </a:pPr>
            <a:r>
              <a:rPr lang="mk-MK" sz="1400" dirty="0"/>
              <a:t>Секоја страна може да го задржи правото да не ги применува или да ги применува правилата за јурисдикција предвидени во став 1.б. до 1.д. од овој член или дел од нив само во точно определени случаи или услови.</a:t>
            </a:r>
          </a:p>
        </p:txBody>
      </p:sp>
      <p:sp>
        <p:nvSpPr>
          <p:cNvPr id="6" name="Rectangle 5">
            <a:extLst>
              <a:ext uri="{FF2B5EF4-FFF2-40B4-BE49-F238E27FC236}">
                <a16:creationId xmlns:a16="http://schemas.microsoft.com/office/drawing/2014/main" id="{524B6456-681F-2F44-A01A-AD3514E81BD2}"/>
              </a:ext>
            </a:extLst>
          </p:cNvPr>
          <p:cNvSpPr/>
          <p:nvPr/>
        </p:nvSpPr>
        <p:spPr>
          <a:xfrm>
            <a:off x="4557100" y="1078925"/>
            <a:ext cx="4465355" cy="3816429"/>
          </a:xfrm>
          <a:prstGeom prst="rect">
            <a:avLst/>
          </a:prstGeom>
        </p:spPr>
        <p:txBody>
          <a:bodyPr wrap="square">
            <a:spAutoFit/>
          </a:bodyPr>
          <a:lstStyle/>
          <a:p>
            <a:pPr marL="342900" indent="-342900" algn="just">
              <a:buFont typeface="Arial" panose="020B0604020202020204" pitchFamily="34" charset="0"/>
              <a:buChar char="•"/>
            </a:pPr>
            <a:r>
              <a:rPr lang="mk-MK" dirty="0"/>
              <a:t>Засновано на начелото на територијалност </a:t>
            </a:r>
          </a:p>
          <a:p>
            <a:pPr marL="342900" indent="-342900" algn="just">
              <a:buFont typeface="Arial" panose="020B0604020202020204" pitchFamily="34" charset="0"/>
              <a:buChar char="•"/>
            </a:pPr>
            <a:endParaRPr lang="en-GB" dirty="0"/>
          </a:p>
          <a:p>
            <a:pPr marL="342900" indent="-342900" algn="just">
              <a:buFont typeface="Arial" panose="020B0604020202020204" pitchFamily="34" charset="0"/>
              <a:buChar char="•"/>
            </a:pPr>
            <a:r>
              <a:rPr lang="mk-MK" dirty="0"/>
              <a:t>Бара од секоја страна да го казни извршувањето на кривични дела на нејзината територија </a:t>
            </a:r>
          </a:p>
          <a:p>
            <a:pPr marL="342900" indent="-342900" algn="just">
              <a:buFont typeface="Arial" panose="020B0604020202020204" pitchFamily="34" charset="0"/>
              <a:buChar char="•"/>
            </a:pPr>
            <a:endParaRPr lang="en-GB" dirty="0"/>
          </a:p>
          <a:p>
            <a:pPr marL="342900" indent="-342900" algn="just">
              <a:buFont typeface="Arial" panose="020B0604020202020204" pitchFamily="34" charset="0"/>
              <a:buChar char="•"/>
            </a:pPr>
            <a:r>
              <a:rPr lang="mk-MK" dirty="0"/>
              <a:t>Територијална јурисдикција може да се утврди доколку, на пример:</a:t>
            </a:r>
          </a:p>
          <a:p>
            <a:pPr marL="800100" lvl="1" indent="-342900" algn="just">
              <a:buFont typeface="Calibri" panose="020F0502020204030204" pitchFamily="34" charset="0"/>
              <a:buChar char="‐"/>
            </a:pPr>
            <a:r>
              <a:rPr lang="mk-MK" sz="1600" dirty="0"/>
              <a:t>И лицето кое напаѓа компјутерски систем и компјутерскиот систем кој е жртва се наоѓаат на територијата</a:t>
            </a:r>
          </a:p>
          <a:p>
            <a:pPr marL="800100" lvl="1" indent="-342900" algn="just">
              <a:buFont typeface="Calibri" panose="020F0502020204030204" pitchFamily="34" charset="0"/>
              <a:buChar char="‐"/>
            </a:pPr>
            <a:r>
              <a:rPr lang="mk-MK" sz="1600" dirty="0"/>
              <a:t>Компјутерскиот систем на жртвата се наоѓа на територијата, но напаѓачот не</a:t>
            </a:r>
          </a:p>
        </p:txBody>
      </p:sp>
      <p:sp>
        <p:nvSpPr>
          <p:cNvPr id="12" name="TextBox 7">
            <a:extLst>
              <a:ext uri="{FF2B5EF4-FFF2-40B4-BE49-F238E27FC236}">
                <a16:creationId xmlns:a16="http://schemas.microsoft.com/office/drawing/2014/main" id="{0B3BF641-E1A4-4005-989C-3B68B988DDB5}"/>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a:solidFill>
                  <a:schemeClr val="bg1"/>
                </a:solidFill>
                <a:latin typeface="Verdana" panose="020B0604030504040204" pitchFamily="34" charset="0"/>
                <a:ea typeface="Verdana" panose="020B0604030504040204" pitchFamily="34" charset="0"/>
                <a:cs typeface="Verdana" charset="0"/>
              </a:rPr>
              <a:t>Јурисдикција</a:t>
            </a:r>
            <a:r>
              <a:rPr lang="mk-MK" sz="3200" b="1">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2116449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p:txBody>
          <a:bodyPr/>
          <a:lstStyle/>
          <a:p>
            <a:r>
              <a:rPr lang="mk-MK">
                <a:latin typeface="+mn-lt"/>
              </a:rPr>
              <a:t>Претрес и запленување на складирани компјутерски податоци</a:t>
            </a:r>
          </a:p>
        </p:txBody>
      </p:sp>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r>
              <a:rPr lang="mk-MK" dirty="0"/>
              <a:t>Процесни овластувања според Конвенцијата од Будимпешта (Дел 2)</a:t>
            </a:r>
          </a:p>
        </p:txBody>
      </p:sp>
      <p:sp>
        <p:nvSpPr>
          <p:cNvPr id="9" name="TextBox 7">
            <a:extLst>
              <a:ext uri="{FF2B5EF4-FFF2-40B4-BE49-F238E27FC236}">
                <a16:creationId xmlns:a16="http://schemas.microsoft.com/office/drawing/2014/main" id="{7B9BC96D-6AC8-4249-9F3D-D92372DB1900}"/>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a:solidFill>
                  <a:schemeClr val="bg1"/>
                </a:solidFill>
                <a:latin typeface="Verdana" charset="0"/>
                <a:cs typeface="Verdana" charset="0"/>
              </a:rPr>
              <a:t>Дел 1</a:t>
            </a:r>
          </a:p>
        </p:txBody>
      </p:sp>
      <p:sp>
        <p:nvSpPr>
          <p:cNvPr id="12" name="Slide Number Placeholder 4">
            <a:extLst>
              <a:ext uri="{FF2B5EF4-FFF2-40B4-BE49-F238E27FC236}">
                <a16:creationId xmlns:a16="http://schemas.microsoft.com/office/drawing/2014/main" id="{4120CC53-4CBC-4E13-B00B-B6842626CCD1}"/>
              </a:ext>
            </a:extLst>
          </p:cNvPr>
          <p:cNvSpPr txBox="1">
            <a:spLocks/>
          </p:cNvSpPr>
          <p:nvPr/>
        </p:nvSpPr>
        <p:spPr>
          <a:xfrm>
            <a:off x="7086600" y="6588125"/>
            <a:ext cx="2057400" cy="285810"/>
          </a:xfr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49C04F3A-82BD-4011-AADB-1F79FD7DF4BC}" type="slidenum">
              <a:rPr lang="en-GB" sz="900" b="1" smtClean="0">
                <a:solidFill>
                  <a:schemeClr val="bg1"/>
                </a:solidFill>
                <a:latin typeface="Verdana" panose="020B0604030504040204" pitchFamily="34" charset="0"/>
                <a:ea typeface="Verdana" panose="020B0604030504040204" pitchFamily="34" charset="0"/>
              </a:rPr>
              <a:pPr algn="r"/>
              <a:t>5</a:t>
            </a:fld>
            <a:endParaRPr lang="en-GB" sz="900" b="1">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20481753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1545" y="1094083"/>
            <a:ext cx="4298867" cy="4616648"/>
          </a:xfrm>
          <a:prstGeom prst="rect">
            <a:avLst/>
          </a:prstGeom>
        </p:spPr>
        <p:txBody>
          <a:bodyPr wrap="square">
            <a:spAutoFit/>
          </a:bodyPr>
          <a:lstStyle/>
          <a:p>
            <a:pPr marL="342900" indent="-342900" algn="just">
              <a:buFont typeface="+mj-lt"/>
              <a:buAutoNum type="arabicPeriod"/>
            </a:pPr>
            <a:r>
              <a:rPr lang="mk-MK" sz="1400" dirty="0"/>
              <a:t>Секоја Страна ќе донесе такви законодавни и други мерки кои се неопходни за да воспостави јурисдикција над делата предвидени со членовите 2 до 11 на оваа Конвенција, во случаите кога делото е сторено: </a:t>
            </a:r>
          </a:p>
          <a:p>
            <a:pPr marL="800100" lvl="1" indent="-342900" algn="just">
              <a:buFont typeface="+mj-lt"/>
              <a:buAutoNum type="alphaLcPeriod"/>
            </a:pPr>
            <a:r>
              <a:rPr lang="mk-MK" sz="1400" dirty="0"/>
              <a:t>на нејзината територија; или </a:t>
            </a:r>
          </a:p>
          <a:p>
            <a:pPr marL="800100" lvl="1" indent="-342900" algn="just">
              <a:buFont typeface="+mj-lt"/>
              <a:buAutoNum type="alphaLcPeriod"/>
            </a:pPr>
            <a:r>
              <a:rPr lang="mk-MK" sz="1400" dirty="0"/>
              <a:t>на </a:t>
            </a:r>
            <a:r>
              <a:rPr lang="mk-MK" sz="1400" b="1" dirty="0"/>
              <a:t>брод кој плови под знамето</a:t>
            </a:r>
            <a:r>
              <a:rPr lang="mk-MK" sz="1400" dirty="0"/>
              <a:t> на таа страна; или </a:t>
            </a:r>
          </a:p>
          <a:p>
            <a:pPr marL="800100" lvl="1" indent="-342900" algn="just">
              <a:buFont typeface="+mj-lt"/>
              <a:buAutoNum type="alphaLcPeriod"/>
            </a:pPr>
            <a:r>
              <a:rPr lang="mk-MK" sz="1400" dirty="0"/>
              <a:t>во </a:t>
            </a:r>
            <a:r>
              <a:rPr lang="mk-MK" sz="1400" b="1" dirty="0"/>
              <a:t>воздухоплов кој е регистриран според законот</a:t>
            </a:r>
            <a:r>
              <a:rPr lang="mk-MK" sz="1400" dirty="0"/>
              <a:t> на таа страна; или </a:t>
            </a:r>
          </a:p>
          <a:p>
            <a:pPr marL="800100" lvl="1" indent="-342900" algn="just">
              <a:buFont typeface="+mj-lt"/>
              <a:buAutoNum type="alphaLcPeriod"/>
            </a:pPr>
            <a:r>
              <a:rPr lang="mk-MK" sz="1400" dirty="0"/>
              <a:t>од нејзин државјанин, доколку делото е казниво според кривичниот закон онаму каде што е сторено, или доколку делото е сторено надвор од територија која потпаѓа под јурисдикција на било која Страна. </a:t>
            </a:r>
          </a:p>
          <a:p>
            <a:pPr marL="342900" indent="-342900" algn="just">
              <a:buFont typeface="+mj-lt"/>
              <a:buAutoNum type="arabicPeriod"/>
            </a:pPr>
            <a:endParaRPr lang="en-US" sz="1400" dirty="0"/>
          </a:p>
          <a:p>
            <a:pPr marL="342900" indent="-342900" algn="just">
              <a:buFont typeface="+mj-lt"/>
              <a:buAutoNum type="arabicPeriod"/>
            </a:pPr>
            <a:r>
              <a:rPr lang="mk-MK" sz="1400" dirty="0"/>
              <a:t>Секоја Страна може да го задржи правото да не ги применува или да ги применува правилата за јурисдикција предвидени во став 1.б. до 1.д. од овој член или дел од нив само во точно определени случаи или услови.</a:t>
            </a:r>
          </a:p>
        </p:txBody>
      </p:sp>
      <p:sp>
        <p:nvSpPr>
          <p:cNvPr id="6" name="Rectangle 5">
            <a:extLst>
              <a:ext uri="{FF2B5EF4-FFF2-40B4-BE49-F238E27FC236}">
                <a16:creationId xmlns:a16="http://schemas.microsoft.com/office/drawing/2014/main" id="{524B6456-681F-2F44-A01A-AD3514E81BD2}"/>
              </a:ext>
            </a:extLst>
          </p:cNvPr>
          <p:cNvSpPr/>
          <p:nvPr/>
        </p:nvSpPr>
        <p:spPr>
          <a:xfrm>
            <a:off x="4541957" y="1094083"/>
            <a:ext cx="4465355" cy="4401205"/>
          </a:xfrm>
          <a:prstGeom prst="rect">
            <a:avLst/>
          </a:prstGeom>
        </p:spPr>
        <p:txBody>
          <a:bodyPr wrap="square">
            <a:spAutoFit/>
          </a:bodyPr>
          <a:lstStyle/>
          <a:p>
            <a:pPr marL="342900" indent="-342900" algn="just">
              <a:buFont typeface="Arial" panose="020B0604020202020204" pitchFamily="34" charset="0"/>
              <a:buChar char="•"/>
            </a:pPr>
            <a:r>
              <a:rPr lang="mk-MK" sz="2000" dirty="0"/>
              <a:t>Варијанта на начелото на територијалност </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mk-MK" sz="2000" dirty="0"/>
              <a:t>Многу земји обично тврдат дека имаат надлежност над бродовите што пловат под нивното знаме или авиони регистрирани според нивните закони - гледајќи ги како проширувања на територијата </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mk-MK" sz="2000" dirty="0"/>
              <a:t>Корисно да се земе предвид кога бродот или воздухопловот не се на територијата во време на извршувањето на делото </a:t>
            </a:r>
          </a:p>
        </p:txBody>
      </p:sp>
      <p:sp>
        <p:nvSpPr>
          <p:cNvPr id="12" name="TextBox 7">
            <a:extLst>
              <a:ext uri="{FF2B5EF4-FFF2-40B4-BE49-F238E27FC236}">
                <a16:creationId xmlns:a16="http://schemas.microsoft.com/office/drawing/2014/main" id="{B8F00032-7A6B-4E98-AF16-C047A405DBB3}"/>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a:solidFill>
                  <a:schemeClr val="bg1"/>
                </a:solidFill>
                <a:latin typeface="Verdana" panose="020B0604030504040204" pitchFamily="34" charset="0"/>
                <a:ea typeface="Verdana" panose="020B0604030504040204" pitchFamily="34" charset="0"/>
                <a:cs typeface="Verdana" charset="0"/>
              </a:rPr>
              <a:t>Јурисдикција</a:t>
            </a:r>
            <a:r>
              <a:rPr lang="mk-MK" sz="3200" b="1">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12922094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1545" y="1128776"/>
            <a:ext cx="4298867" cy="4616648"/>
          </a:xfrm>
          <a:prstGeom prst="rect">
            <a:avLst/>
          </a:prstGeom>
        </p:spPr>
        <p:txBody>
          <a:bodyPr wrap="square">
            <a:spAutoFit/>
          </a:bodyPr>
          <a:lstStyle/>
          <a:p>
            <a:pPr marL="342900" indent="-342900" algn="just">
              <a:buFont typeface="+mj-lt"/>
              <a:buAutoNum type="arabicPeriod"/>
            </a:pPr>
            <a:r>
              <a:rPr lang="mk-MK" sz="1400" dirty="0"/>
              <a:t>Секоја страна ќе донесе такви законодавни и други мерки кои се неопходни за да воспостави јурисдикција над делата предвидени со членовите 2 до 11 на оваа Конвенција, во случаите кога делото е сторено: </a:t>
            </a:r>
          </a:p>
          <a:p>
            <a:pPr marL="800100" lvl="1" indent="-342900" algn="just">
              <a:buFont typeface="+mj-lt"/>
              <a:buAutoNum type="alphaLcPeriod"/>
            </a:pPr>
            <a:r>
              <a:rPr lang="mk-MK" sz="1400" dirty="0"/>
              <a:t>на нејзината територија; или </a:t>
            </a:r>
          </a:p>
          <a:p>
            <a:pPr marL="800100" lvl="1" indent="-342900" algn="just">
              <a:buFont typeface="+mj-lt"/>
              <a:buAutoNum type="alphaLcPeriod"/>
            </a:pPr>
            <a:r>
              <a:rPr lang="mk-MK" sz="1400" dirty="0"/>
              <a:t>на брод кој плови под знамето на таа Страна; или </a:t>
            </a:r>
          </a:p>
          <a:p>
            <a:pPr marL="800100" lvl="1" indent="-342900" algn="just">
              <a:buFont typeface="+mj-lt"/>
              <a:buAutoNum type="alphaLcPeriod"/>
            </a:pPr>
            <a:r>
              <a:rPr lang="mk-MK" sz="1400" dirty="0"/>
              <a:t>во воздухоплов кој е регистриран според законот на таа Страна; или </a:t>
            </a:r>
          </a:p>
          <a:p>
            <a:pPr marL="800100" lvl="1" indent="-342900" algn="just">
              <a:buFont typeface="+mj-lt"/>
              <a:buAutoNum type="alphaLcPeriod"/>
            </a:pPr>
            <a:r>
              <a:rPr lang="mk-MK" sz="1400" b="1" dirty="0"/>
              <a:t>Од нејзин државјанин,</a:t>
            </a:r>
            <a:r>
              <a:rPr lang="mk-MK" sz="1400" dirty="0"/>
              <a:t> </a:t>
            </a:r>
            <a:r>
              <a:rPr lang="mk-MK" sz="1400" b="1" dirty="0"/>
              <a:t>доколку делото е казниво</a:t>
            </a:r>
            <a:r>
              <a:rPr lang="mk-MK" sz="1400" dirty="0"/>
              <a:t> според кривичниот закон </a:t>
            </a:r>
            <a:r>
              <a:rPr lang="mk-MK" sz="1400" b="1" dirty="0"/>
              <a:t>онаму каде што е сторено</a:t>
            </a:r>
            <a:r>
              <a:rPr lang="mk-MK" sz="1400" dirty="0"/>
              <a:t>, или доколку делото е сторено </a:t>
            </a:r>
            <a:r>
              <a:rPr lang="mk-MK" sz="1400" b="1" dirty="0"/>
              <a:t>надвор од територија која потпаѓа под јурисдикција на која било страна.</a:t>
            </a:r>
            <a:r>
              <a:rPr lang="mk-MK" sz="1400" dirty="0"/>
              <a:t> </a:t>
            </a:r>
          </a:p>
          <a:p>
            <a:pPr marL="342900" indent="-342900" algn="just">
              <a:buFont typeface="+mj-lt"/>
              <a:buAutoNum type="arabicPeriod"/>
            </a:pPr>
            <a:endParaRPr lang="en-US" sz="1400" dirty="0"/>
          </a:p>
          <a:p>
            <a:pPr marL="342900" indent="-342900" algn="just">
              <a:buFont typeface="+mj-lt"/>
              <a:buAutoNum type="arabicPeriod"/>
            </a:pPr>
            <a:r>
              <a:rPr lang="mk-MK" sz="1400" dirty="0"/>
              <a:t>Секоја страна може да го задржи правото да не ги применува или да ги применува правилата за јурисдикција предвидени во став 1.б. до 1.д. од овој член или дел од нив само во точно определени случаи или услови.</a:t>
            </a:r>
          </a:p>
        </p:txBody>
      </p:sp>
      <p:sp>
        <p:nvSpPr>
          <p:cNvPr id="6" name="Rectangle 5">
            <a:extLst>
              <a:ext uri="{FF2B5EF4-FFF2-40B4-BE49-F238E27FC236}">
                <a16:creationId xmlns:a16="http://schemas.microsoft.com/office/drawing/2014/main" id="{524B6456-681F-2F44-A01A-AD3514E81BD2}"/>
              </a:ext>
            </a:extLst>
          </p:cNvPr>
          <p:cNvSpPr/>
          <p:nvPr/>
        </p:nvSpPr>
        <p:spPr>
          <a:xfrm>
            <a:off x="4541957" y="1128776"/>
            <a:ext cx="4465355" cy="4585871"/>
          </a:xfrm>
          <a:prstGeom prst="rect">
            <a:avLst/>
          </a:prstGeom>
        </p:spPr>
        <p:txBody>
          <a:bodyPr wrap="square">
            <a:spAutoFit/>
          </a:bodyPr>
          <a:lstStyle/>
          <a:p>
            <a:pPr marL="342900" indent="-342900" algn="just">
              <a:buFont typeface="Arial" panose="020B0604020202020204" pitchFamily="34" charset="0"/>
              <a:buChar char="•"/>
            </a:pPr>
            <a:r>
              <a:rPr lang="mk-MK" sz="2000" dirty="0"/>
              <a:t>Врз основа на начелото на државјанство усвоен од многу граѓански земји</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mk-MK" sz="2000" dirty="0"/>
              <a:t>Бара од државјаните на една земја да ги почитуваат нејзините закони дури и кога се надвор од нејзината територија</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mk-MK" sz="2000" dirty="0"/>
              <a:t>Ова начело ќе биде применливо само доколку однесувањето:</a:t>
            </a:r>
          </a:p>
          <a:p>
            <a:pPr marL="800100" lvl="1" indent="-342900" algn="just">
              <a:buFont typeface="Calibri" panose="020F0502020204030204" pitchFamily="34" charset="0"/>
              <a:buChar char="‐"/>
            </a:pPr>
            <a:r>
              <a:rPr lang="mk-MK" dirty="0"/>
              <a:t>е исто така прекршок на територијата на која е сторено </a:t>
            </a:r>
          </a:p>
          <a:p>
            <a:pPr marL="800100" lvl="1" indent="-342900" algn="just">
              <a:buFont typeface="Calibri" panose="020F0502020204030204" pitchFamily="34" charset="0"/>
              <a:buChar char="‐"/>
            </a:pPr>
            <a:r>
              <a:rPr lang="mk-MK" dirty="0"/>
              <a:t>не е сторено во територијалната јурисдикција на друга држава  </a:t>
            </a:r>
          </a:p>
        </p:txBody>
      </p:sp>
      <p:sp>
        <p:nvSpPr>
          <p:cNvPr id="12" name="TextBox 7">
            <a:extLst>
              <a:ext uri="{FF2B5EF4-FFF2-40B4-BE49-F238E27FC236}">
                <a16:creationId xmlns:a16="http://schemas.microsoft.com/office/drawing/2014/main" id="{792417BA-DC5A-42C5-9271-07C9E2B429B6}"/>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a:solidFill>
                  <a:schemeClr val="bg1"/>
                </a:solidFill>
                <a:latin typeface="Verdana" panose="020B0604030504040204" pitchFamily="34" charset="0"/>
                <a:ea typeface="Verdana" panose="020B0604030504040204" pitchFamily="34" charset="0"/>
                <a:cs typeface="Verdana" charset="0"/>
              </a:rPr>
              <a:t>Јурисдикција</a:t>
            </a:r>
            <a:r>
              <a:rPr lang="mk-MK" sz="3200" b="1">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59628479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34121" y="1150005"/>
            <a:ext cx="4298867" cy="4616648"/>
          </a:xfrm>
          <a:prstGeom prst="rect">
            <a:avLst/>
          </a:prstGeom>
        </p:spPr>
        <p:txBody>
          <a:bodyPr wrap="square">
            <a:spAutoFit/>
          </a:bodyPr>
          <a:lstStyle/>
          <a:p>
            <a:pPr marL="342900" indent="-342900" algn="just">
              <a:buFont typeface="+mj-lt"/>
              <a:buAutoNum type="arabicPeriod"/>
            </a:pPr>
            <a:r>
              <a:rPr lang="mk-MK" sz="1400" dirty="0"/>
              <a:t>Секоја Страна ќе донесе такви законодавни и други мерки кои се неопходни за да воспостави јурисдикција над делата предвидени со членовите 2 до 11 на оваа Конвенција, во случаите кога делото е сторено: </a:t>
            </a:r>
          </a:p>
          <a:p>
            <a:pPr marL="800100" lvl="1" indent="-342900" algn="just">
              <a:buFont typeface="+mj-lt"/>
              <a:buAutoNum type="alphaLcPeriod"/>
            </a:pPr>
            <a:r>
              <a:rPr lang="mk-MK" sz="1400" dirty="0"/>
              <a:t>на нејзината територија; или </a:t>
            </a:r>
          </a:p>
          <a:p>
            <a:pPr marL="800100" lvl="1" indent="-342900" algn="just">
              <a:buFont typeface="+mj-lt"/>
              <a:buAutoNum type="alphaLcPeriod"/>
            </a:pPr>
            <a:r>
              <a:rPr lang="mk-MK" sz="1400" dirty="0"/>
              <a:t>на брод кој плови под знамето на таа страна; или </a:t>
            </a:r>
          </a:p>
          <a:p>
            <a:pPr marL="800100" lvl="1" indent="-342900" algn="just">
              <a:buFont typeface="+mj-lt"/>
              <a:buAutoNum type="alphaLcPeriod"/>
            </a:pPr>
            <a:r>
              <a:rPr lang="mk-MK" sz="1400" dirty="0"/>
              <a:t>во воздухоплов кој е регистриран според законот на таа страна; или </a:t>
            </a:r>
          </a:p>
          <a:p>
            <a:pPr marL="800100" lvl="1" indent="-342900" algn="just">
              <a:buFont typeface="+mj-lt"/>
              <a:buAutoNum type="alphaLcPeriod"/>
            </a:pPr>
            <a:r>
              <a:rPr lang="mk-MK" sz="1400" dirty="0"/>
              <a:t>од нејзин државјанин, доколку делото е казниво според кривичниот закон онаму каде што е сторено, или доколку делото е сторено надвор од територија која потпаѓа под јурисдикција на која било страна. </a:t>
            </a:r>
          </a:p>
          <a:p>
            <a:pPr marL="342900" indent="-342900" algn="just">
              <a:buFont typeface="+mj-lt"/>
              <a:buAutoNum type="arabicPeriod"/>
            </a:pPr>
            <a:endParaRPr lang="en-US" sz="1400" dirty="0"/>
          </a:p>
          <a:p>
            <a:pPr marL="342900" indent="-342900" algn="just">
              <a:buFont typeface="+mj-lt"/>
              <a:buAutoNum type="arabicPeriod"/>
            </a:pPr>
            <a:r>
              <a:rPr lang="mk-MK" sz="1400" dirty="0"/>
              <a:t>Секоја страна </a:t>
            </a:r>
            <a:r>
              <a:rPr lang="mk-MK" sz="1400" b="1" dirty="0">
                <a:solidFill>
                  <a:srgbClr val="C00000"/>
                </a:solidFill>
              </a:rPr>
              <a:t>може да го задржи правото да не ги применува или да ги применува правилата за јурисдикција предвидени во став 1.б до 1.д</a:t>
            </a:r>
            <a:r>
              <a:rPr lang="mk-MK" sz="1400" dirty="0"/>
              <a:t> од овој член или дел од нив само во точно определени случаи или услови.</a:t>
            </a:r>
          </a:p>
        </p:txBody>
      </p:sp>
      <p:sp>
        <p:nvSpPr>
          <p:cNvPr id="6" name="Rectangle 5">
            <a:extLst>
              <a:ext uri="{FF2B5EF4-FFF2-40B4-BE49-F238E27FC236}">
                <a16:creationId xmlns:a16="http://schemas.microsoft.com/office/drawing/2014/main" id="{524B6456-681F-2F44-A01A-AD3514E81BD2}"/>
              </a:ext>
            </a:extLst>
          </p:cNvPr>
          <p:cNvSpPr/>
          <p:nvPr/>
        </p:nvSpPr>
        <p:spPr>
          <a:xfrm>
            <a:off x="4544524" y="1150005"/>
            <a:ext cx="4465355" cy="3647152"/>
          </a:xfrm>
          <a:prstGeom prst="rect">
            <a:avLst/>
          </a:prstGeom>
        </p:spPr>
        <p:txBody>
          <a:bodyPr wrap="square">
            <a:spAutoFit/>
          </a:bodyPr>
          <a:lstStyle/>
          <a:p>
            <a:pPr marL="342900" indent="-342900" algn="just">
              <a:buFont typeface="Arial" panose="020B0604020202020204" pitchFamily="34" charset="0"/>
              <a:buChar char="•"/>
            </a:pPr>
            <a:r>
              <a:rPr lang="mk-MK" sz="2000" dirty="0"/>
              <a:t>Државите можат да изберат да не применуваат јурисдикција, целосно или делумно, над дела сторени: </a:t>
            </a:r>
          </a:p>
          <a:p>
            <a:pPr marL="742950" lvl="1" indent="-285750" algn="just">
              <a:buFont typeface="Calibri Light" panose="020F0302020204030204" pitchFamily="34" charset="0"/>
              <a:buChar char="‐"/>
            </a:pPr>
            <a:r>
              <a:rPr lang="mk-MK" dirty="0"/>
              <a:t>на брод кој плови под нивното знаме</a:t>
            </a:r>
          </a:p>
          <a:p>
            <a:pPr marL="742950" lvl="1" indent="-285750" algn="just">
              <a:buFont typeface="Calibri Light" panose="020F0302020204030204" pitchFamily="34" charset="0"/>
              <a:buChar char="‐"/>
            </a:pPr>
            <a:r>
              <a:rPr lang="mk-MK" dirty="0"/>
              <a:t>во воздухоплов кој е регистриран според нивните закони</a:t>
            </a:r>
          </a:p>
          <a:p>
            <a:pPr marL="742950" lvl="1" indent="-285750" algn="just">
              <a:buFont typeface="Calibri Light" panose="020F0302020204030204" pitchFamily="34" charset="0"/>
              <a:buChar char="‐"/>
            </a:pPr>
            <a:r>
              <a:rPr lang="mk-MK" dirty="0"/>
              <a:t>од нивни државјани</a:t>
            </a:r>
          </a:p>
          <a:p>
            <a:pPr marL="342900" indent="-342900" algn="just">
              <a:buFont typeface="Arial" panose="020B0604020202020204" pitchFamily="34" charset="0"/>
              <a:buChar char="•"/>
            </a:pPr>
            <a:endParaRPr lang="en-GB" sz="2100" dirty="0"/>
          </a:p>
          <a:p>
            <a:pPr marL="342900" indent="-342900" algn="just">
              <a:buFont typeface="Arial" panose="020B0604020202020204" pitchFamily="34" charset="0"/>
              <a:buChar char="•"/>
            </a:pPr>
            <a:r>
              <a:rPr lang="mk-MK" sz="2000" dirty="0"/>
              <a:t>Сепак, примената на начелото на територијалност според член 22.1.а е задолжителна </a:t>
            </a:r>
          </a:p>
        </p:txBody>
      </p:sp>
      <p:sp>
        <p:nvSpPr>
          <p:cNvPr id="12" name="TextBox 7">
            <a:extLst>
              <a:ext uri="{FF2B5EF4-FFF2-40B4-BE49-F238E27FC236}">
                <a16:creationId xmlns:a16="http://schemas.microsoft.com/office/drawing/2014/main" id="{D6B09DD1-51FA-465F-8AE8-FE1BF5EA68BD}"/>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a:solidFill>
                  <a:schemeClr val="bg1"/>
                </a:solidFill>
                <a:latin typeface="Verdana" panose="020B0604030504040204" pitchFamily="34" charset="0"/>
                <a:ea typeface="Verdana" panose="020B0604030504040204" pitchFamily="34" charset="0"/>
                <a:cs typeface="Verdana" charset="0"/>
              </a:rPr>
              <a:t>Јурисдикција</a:t>
            </a:r>
            <a:r>
              <a:rPr lang="mk-MK" sz="3200" b="1">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45211007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4298867" cy="4616648"/>
          </a:xfrm>
          <a:prstGeom prst="rect">
            <a:avLst/>
          </a:prstGeom>
        </p:spPr>
        <p:txBody>
          <a:bodyPr wrap="square">
            <a:spAutoFit/>
          </a:bodyPr>
          <a:lstStyle/>
          <a:p>
            <a:pPr marL="342900" indent="-342900" algn="just">
              <a:buFont typeface="+mj-lt"/>
              <a:buAutoNum type="arabicPeriod" startAt="3"/>
            </a:pPr>
            <a:r>
              <a:rPr lang="mk-MK" sz="1400" dirty="0"/>
              <a:t>Секоја страна ќе донесе такви законодавни мерки кои се неопходни за да воспостави јурисдикција над делата предвидени во членот 24, став 1 од оваа Конвенција, во случаите кога </a:t>
            </a:r>
            <a:r>
              <a:rPr lang="mk-MK" sz="1400" b="1" dirty="0">
                <a:solidFill>
                  <a:srgbClr val="C00000"/>
                </a:solidFill>
              </a:rPr>
              <a:t>наводниот сторител се наоѓа на нејзината територија и таа страна не планира да го екстрадира </a:t>
            </a:r>
            <a:r>
              <a:rPr lang="mk-MK" sz="1400" dirty="0"/>
              <a:t>на друга страна во случај кога барањето за екстрадиција се заснова </a:t>
            </a:r>
            <a:r>
              <a:rPr lang="mk-MK" sz="1400" b="1" dirty="0">
                <a:solidFill>
                  <a:srgbClr val="C00000"/>
                </a:solidFill>
              </a:rPr>
              <a:t>единствено врз неговото државјанство</a:t>
            </a:r>
            <a:r>
              <a:rPr lang="mk-MK" sz="1400" dirty="0"/>
              <a:t>. </a:t>
            </a:r>
          </a:p>
          <a:p>
            <a:pPr marL="342900" indent="-342900" algn="just">
              <a:buFont typeface="+mj-lt"/>
              <a:buAutoNum type="arabicPeriod" startAt="3"/>
            </a:pPr>
            <a:endParaRPr lang="en-US" sz="1400" dirty="0"/>
          </a:p>
          <a:p>
            <a:pPr marL="342900" indent="-342900" algn="just">
              <a:buFont typeface="+mj-lt"/>
              <a:buAutoNum type="arabicPeriod" startAt="3"/>
            </a:pPr>
            <a:r>
              <a:rPr lang="mk-MK" sz="1400" dirty="0"/>
              <a:t>Оваа конвенција не ја исклучува кривичната јурисдикција на страната воспоставена во согласност со нејзиното домашно право. </a:t>
            </a:r>
          </a:p>
          <a:p>
            <a:pPr marL="342900" indent="-342900" algn="just">
              <a:buFont typeface="+mj-lt"/>
              <a:buAutoNum type="arabicPeriod" startAt="3"/>
            </a:pPr>
            <a:endParaRPr lang="en-US" sz="1400" dirty="0"/>
          </a:p>
          <a:p>
            <a:pPr marL="342900" indent="-342900" algn="just">
              <a:buFont typeface="+mj-lt"/>
              <a:buAutoNum type="arabicPeriod" startAt="3"/>
            </a:pPr>
            <a:r>
              <a:rPr lang="mk-MK" sz="1400" dirty="0"/>
              <a:t>Кога две или повеќе страни тврдат дека имаат јурисдикција над одредено кривично дело предвидено со оваа Конвенција, доколку е тоа возможно, инволвираните страни ќе се консултираат со цел да се определи</a:t>
            </a:r>
            <a:br>
              <a:rPr lang="mk-MK" sz="1400" dirty="0"/>
            </a:br>
            <a:r>
              <a:rPr lang="mk-MK" sz="1400" dirty="0"/>
              <a:t>најсоодветната јурисдикција за гонење на тоа дело.</a:t>
            </a:r>
          </a:p>
        </p:txBody>
      </p:sp>
      <p:sp>
        <p:nvSpPr>
          <p:cNvPr id="6" name="Rectangle 5">
            <a:extLst>
              <a:ext uri="{FF2B5EF4-FFF2-40B4-BE49-F238E27FC236}">
                <a16:creationId xmlns:a16="http://schemas.microsoft.com/office/drawing/2014/main" id="{524B6456-681F-2F44-A01A-AD3514E81BD2}"/>
              </a:ext>
            </a:extLst>
          </p:cNvPr>
          <p:cNvSpPr/>
          <p:nvPr/>
        </p:nvSpPr>
        <p:spPr>
          <a:xfrm>
            <a:off x="4570695" y="1336957"/>
            <a:ext cx="4465355" cy="2308324"/>
          </a:xfrm>
          <a:prstGeom prst="rect">
            <a:avLst/>
          </a:prstGeom>
        </p:spPr>
        <p:txBody>
          <a:bodyPr wrap="square">
            <a:spAutoFit/>
          </a:bodyPr>
          <a:lstStyle/>
          <a:p>
            <a:pPr marL="342900" indent="-342900" algn="just">
              <a:buFont typeface="Arial" panose="020B0604020202020204" pitchFamily="34" charset="0"/>
              <a:buChar char="•"/>
            </a:pPr>
            <a:r>
              <a:rPr lang="mk-MK"/>
              <a:t>Доколку страната одбие барање за екстрадиција за наводен сторител исклучиво врз основа на неговото државјанство, таа треба да има надлежност над таквото лице</a:t>
            </a:r>
          </a:p>
          <a:p>
            <a:pPr marL="342900" indent="-342900" algn="just">
              <a:buFont typeface="Arial" panose="020B0604020202020204" pitchFamily="34" charset="0"/>
              <a:buChar char="•"/>
            </a:pPr>
            <a:endParaRPr lang="en-GB" dirty="0"/>
          </a:p>
          <a:p>
            <a:pPr marL="342900" indent="-342900" algn="just">
              <a:buFont typeface="Arial" panose="020B0604020202020204" pitchFamily="34" charset="0"/>
              <a:buChar char="•"/>
            </a:pPr>
            <a:r>
              <a:rPr lang="mk-MK"/>
              <a:t>Ова ќе овозможи да се осигураме дека страната има законска можност да спроведе истрага и судски постапки во земјата </a:t>
            </a:r>
          </a:p>
        </p:txBody>
      </p:sp>
      <p:sp>
        <p:nvSpPr>
          <p:cNvPr id="12" name="TextBox 7">
            <a:extLst>
              <a:ext uri="{FF2B5EF4-FFF2-40B4-BE49-F238E27FC236}">
                <a16:creationId xmlns:a16="http://schemas.microsoft.com/office/drawing/2014/main" id="{42E02B81-1DA4-45C6-9173-35DC0CAF9C41}"/>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a:solidFill>
                  <a:schemeClr val="bg1"/>
                </a:solidFill>
                <a:latin typeface="Verdana" panose="020B0604030504040204" pitchFamily="34" charset="0"/>
                <a:ea typeface="Verdana" panose="020B0604030504040204" pitchFamily="34" charset="0"/>
                <a:cs typeface="Verdana" charset="0"/>
              </a:rPr>
              <a:t>Јурисдикција</a:t>
            </a:r>
            <a:r>
              <a:rPr lang="mk-MK" sz="3200" b="1">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115860934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1545" y="1287212"/>
            <a:ext cx="4298867" cy="4616648"/>
          </a:xfrm>
          <a:prstGeom prst="rect">
            <a:avLst/>
          </a:prstGeom>
        </p:spPr>
        <p:txBody>
          <a:bodyPr wrap="square">
            <a:spAutoFit/>
          </a:bodyPr>
          <a:lstStyle/>
          <a:p>
            <a:pPr marL="342900" indent="-342900" algn="just">
              <a:buFont typeface="+mj-lt"/>
              <a:buAutoNum type="arabicPeriod" startAt="3"/>
            </a:pPr>
            <a:r>
              <a:rPr lang="mk-MK" sz="1400" dirty="0"/>
              <a:t>Секоја страна ќе донесе такви законодавни мерки кои се неопходни за да воспостави јурисдикција над делата предвидени во членот 24, став 1 од оваа Конвенција, во случаите кога наводниот сторител се наоѓа на нејзината територија и таа страна не планира да го екстрадира на друга страна во случај кога барањето за екстрадиција се заснова единствено врз неговото државјанство. </a:t>
            </a:r>
          </a:p>
          <a:p>
            <a:pPr marL="342900" indent="-342900" algn="just">
              <a:buFont typeface="+mj-lt"/>
              <a:buAutoNum type="arabicPeriod" startAt="3"/>
            </a:pPr>
            <a:endParaRPr lang="en-US" sz="1400" dirty="0"/>
          </a:p>
          <a:p>
            <a:pPr marL="342900" indent="-342900" algn="just">
              <a:buFont typeface="+mj-lt"/>
              <a:buAutoNum type="arabicPeriod" startAt="3"/>
            </a:pPr>
            <a:r>
              <a:rPr lang="mk-MK" sz="1400" dirty="0"/>
              <a:t>Оваа конвенција </a:t>
            </a:r>
            <a:r>
              <a:rPr lang="mk-MK" sz="1400" b="1" dirty="0"/>
              <a:t>не ја исклучува кривичната јурисдикција</a:t>
            </a:r>
            <a:r>
              <a:rPr lang="mk-MK" sz="1400" dirty="0"/>
              <a:t> на страната воспоставена </a:t>
            </a:r>
            <a:r>
              <a:rPr lang="mk-MK" sz="1400" b="1" dirty="0"/>
              <a:t>во согласност со нејзиното домашно право.</a:t>
            </a:r>
            <a:r>
              <a:rPr lang="mk-MK" sz="1400" b="1" dirty="0">
                <a:solidFill>
                  <a:srgbClr val="FF0000"/>
                </a:solidFill>
              </a:rPr>
              <a:t> </a:t>
            </a:r>
          </a:p>
          <a:p>
            <a:pPr marL="342900" indent="-342900" algn="just">
              <a:buFont typeface="+mj-lt"/>
              <a:buAutoNum type="arabicPeriod" startAt="3"/>
            </a:pPr>
            <a:endParaRPr lang="en-US" sz="1400" dirty="0"/>
          </a:p>
          <a:p>
            <a:pPr marL="342900" indent="-342900" algn="just">
              <a:buFont typeface="+mj-lt"/>
              <a:buAutoNum type="arabicPeriod" startAt="3"/>
            </a:pPr>
            <a:r>
              <a:rPr lang="mk-MK" sz="1400" dirty="0"/>
              <a:t>Кога две или повеќе страни тврдат дека имаат јурисдикција над одредено кривично дело предвидено со оваа Конвенција, доколку е тоа возможно, инволвираните страни ќе се консултираат со цел да се определи</a:t>
            </a:r>
            <a:br>
              <a:rPr lang="mk-MK" sz="1400" dirty="0"/>
            </a:br>
            <a:r>
              <a:rPr lang="mk-MK" sz="1400" dirty="0"/>
              <a:t>најсоодветната јурисдикција за гонење на тоа дело.</a:t>
            </a:r>
          </a:p>
        </p:txBody>
      </p:sp>
      <p:sp>
        <p:nvSpPr>
          <p:cNvPr id="6" name="Rectangle 5">
            <a:extLst>
              <a:ext uri="{FF2B5EF4-FFF2-40B4-BE49-F238E27FC236}">
                <a16:creationId xmlns:a16="http://schemas.microsoft.com/office/drawing/2014/main" id="{524B6456-681F-2F44-A01A-AD3514E81BD2}"/>
              </a:ext>
            </a:extLst>
          </p:cNvPr>
          <p:cNvSpPr/>
          <p:nvPr/>
        </p:nvSpPr>
        <p:spPr>
          <a:xfrm>
            <a:off x="4557100" y="1287212"/>
            <a:ext cx="4465355" cy="2246769"/>
          </a:xfrm>
          <a:prstGeom prst="rect">
            <a:avLst/>
          </a:prstGeom>
        </p:spPr>
        <p:txBody>
          <a:bodyPr wrap="square">
            <a:spAutoFit/>
          </a:bodyPr>
          <a:lstStyle/>
          <a:p>
            <a:pPr marL="342900" indent="-342900" algn="just">
              <a:buFont typeface="Arial" panose="020B0604020202020204" pitchFamily="34" charset="0"/>
              <a:buChar char="•"/>
            </a:pPr>
            <a:r>
              <a:rPr lang="mk-MK" sz="2000"/>
              <a:t>Во член 22 не се наведени во целост критериумите за утврдување на надлежност  </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mk-MK" sz="2000"/>
              <a:t>Страните можат да воспостават кривична јурисдикција во согласност со своите домашни законодавства</a:t>
            </a:r>
          </a:p>
        </p:txBody>
      </p:sp>
      <p:sp>
        <p:nvSpPr>
          <p:cNvPr id="12" name="TextBox 7">
            <a:extLst>
              <a:ext uri="{FF2B5EF4-FFF2-40B4-BE49-F238E27FC236}">
                <a16:creationId xmlns:a16="http://schemas.microsoft.com/office/drawing/2014/main" id="{45C57B12-C19A-4D59-BEA0-A747396D6276}"/>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a:solidFill>
                  <a:schemeClr val="bg1"/>
                </a:solidFill>
                <a:latin typeface="Verdana" panose="020B0604030504040204" pitchFamily="34" charset="0"/>
                <a:ea typeface="Verdana" panose="020B0604030504040204" pitchFamily="34" charset="0"/>
                <a:cs typeface="Verdana" charset="0"/>
              </a:rPr>
              <a:t>Јурисдикција</a:t>
            </a:r>
            <a:r>
              <a:rPr lang="mk-MK" sz="3200" b="1">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171825041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1545" y="1173033"/>
            <a:ext cx="4298867" cy="4616648"/>
          </a:xfrm>
          <a:prstGeom prst="rect">
            <a:avLst/>
          </a:prstGeom>
        </p:spPr>
        <p:txBody>
          <a:bodyPr wrap="square">
            <a:spAutoFit/>
          </a:bodyPr>
          <a:lstStyle/>
          <a:p>
            <a:pPr marL="342900" indent="-342900" algn="just">
              <a:buFont typeface="+mj-lt"/>
              <a:buAutoNum type="arabicPeriod" startAt="3"/>
            </a:pPr>
            <a:r>
              <a:rPr lang="mk-MK" sz="1400" dirty="0"/>
              <a:t>Секоја страна ќе донесе такви законодавни мерки кои се неопходни за да воспостави јурисдикција над делата предвидени во членот 24, став 1 од оваа Конвенција, во случаите кога наводниот сторител се наоѓа на нејзината територија и таа страна не планира да го екстрадира на друга страна во случај кога барањето за екстрадиција се заснова единствено врз неговото државјанство. </a:t>
            </a:r>
          </a:p>
          <a:p>
            <a:pPr marL="342900" indent="-342900" algn="just">
              <a:buFont typeface="+mj-lt"/>
              <a:buAutoNum type="arabicPeriod" startAt="3"/>
            </a:pPr>
            <a:endParaRPr lang="en-US" sz="1400" dirty="0"/>
          </a:p>
          <a:p>
            <a:pPr marL="342900" indent="-342900" algn="just">
              <a:buFont typeface="+mj-lt"/>
              <a:buAutoNum type="arabicPeriod" startAt="3"/>
            </a:pPr>
            <a:r>
              <a:rPr lang="mk-MK" sz="1400" dirty="0"/>
              <a:t>Оваа конвенција не ја исклучува кривичната јурисдикција на страната воспоставена во согласност со нејзиното домашно право. </a:t>
            </a:r>
          </a:p>
          <a:p>
            <a:pPr marL="342900" indent="-342900" algn="just">
              <a:buFont typeface="+mj-lt"/>
              <a:buAutoNum type="arabicPeriod" startAt="3"/>
            </a:pPr>
            <a:endParaRPr lang="en-US" sz="1400" dirty="0"/>
          </a:p>
          <a:p>
            <a:pPr marL="342900" indent="-342900" algn="just">
              <a:buFont typeface="+mj-lt"/>
              <a:buAutoNum type="arabicPeriod" startAt="3"/>
            </a:pPr>
            <a:r>
              <a:rPr lang="mk-MK" sz="1400" dirty="0"/>
              <a:t>Кога </a:t>
            </a:r>
            <a:r>
              <a:rPr lang="mk-MK" sz="1400" b="1" dirty="0"/>
              <a:t>две или повеќе страни тврдат дека имаат јурисдикција</a:t>
            </a:r>
            <a:r>
              <a:rPr lang="mk-MK" sz="1400" dirty="0"/>
              <a:t> над одредено кривично дело предвидено со оваа Конвенција, доколку е тоа возможно, инволвираните страни ќе се </a:t>
            </a:r>
            <a:r>
              <a:rPr lang="mk-MK" sz="1400" b="1" dirty="0"/>
              <a:t>консултираат со цел да се определи</a:t>
            </a:r>
            <a:br>
              <a:rPr lang="mk-MK" sz="1400" b="1" dirty="0"/>
            </a:br>
            <a:r>
              <a:rPr lang="mk-MK" sz="1400" b="1" dirty="0"/>
              <a:t>најсоодветната јурисдикција за гонење</a:t>
            </a:r>
            <a:r>
              <a:rPr lang="mk-MK" sz="1400" dirty="0"/>
              <a:t> на тоа дело.</a:t>
            </a:r>
          </a:p>
        </p:txBody>
      </p:sp>
      <p:sp>
        <p:nvSpPr>
          <p:cNvPr id="6" name="Rectangle 5">
            <a:extLst>
              <a:ext uri="{FF2B5EF4-FFF2-40B4-BE49-F238E27FC236}">
                <a16:creationId xmlns:a16="http://schemas.microsoft.com/office/drawing/2014/main" id="{524B6456-681F-2F44-A01A-AD3514E81BD2}"/>
              </a:ext>
            </a:extLst>
          </p:cNvPr>
          <p:cNvSpPr/>
          <p:nvPr/>
        </p:nvSpPr>
        <p:spPr>
          <a:xfrm>
            <a:off x="4557100" y="1287212"/>
            <a:ext cx="4465355" cy="4247317"/>
          </a:xfrm>
          <a:prstGeom prst="rect">
            <a:avLst/>
          </a:prstGeom>
        </p:spPr>
        <p:txBody>
          <a:bodyPr wrap="square">
            <a:spAutoFit/>
          </a:bodyPr>
          <a:lstStyle/>
          <a:p>
            <a:pPr marL="285750" indent="-285750" algn="just">
              <a:buFont typeface="Arial" panose="020B0604020202020204" pitchFamily="34" charset="0"/>
              <a:buChar char="•"/>
            </a:pPr>
            <a:r>
              <a:rPr lang="mk-MK"/>
              <a:t>Може да се појават ситуации кога две или повеќе страни имаат надлежност над еден или повеќе учесници во кривично дело</a:t>
            </a:r>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r>
              <a:rPr lang="mk-MK"/>
              <a:t>На пример, многу напади со вируси, измами и повреди на авторските права извршени преку Интернет имаат за цел жртви во многу држави</a:t>
            </a:r>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r>
              <a:rPr lang="mk-MK"/>
              <a:t>За да се избегне дуплирање на напорите, непотребни непријатности за сведоците или конкуренција помеѓу спроведувачите на законот од различни држави, страните можат, доколку е соодветно, да одлучат да се консултираат за да се утврди соодветно место за гонење</a:t>
            </a:r>
          </a:p>
        </p:txBody>
      </p:sp>
      <p:sp>
        <p:nvSpPr>
          <p:cNvPr id="12" name="TextBox 7">
            <a:extLst>
              <a:ext uri="{FF2B5EF4-FFF2-40B4-BE49-F238E27FC236}">
                <a16:creationId xmlns:a16="http://schemas.microsoft.com/office/drawing/2014/main" id="{68643558-B987-434C-B663-5B0C95E529B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a:solidFill>
                  <a:schemeClr val="bg1"/>
                </a:solidFill>
                <a:latin typeface="Verdana" panose="020B0604030504040204" pitchFamily="34" charset="0"/>
                <a:ea typeface="Verdana" panose="020B0604030504040204" pitchFamily="34" charset="0"/>
                <a:cs typeface="Verdana" charset="0"/>
              </a:rPr>
              <a:t>Јурисдикција</a:t>
            </a:r>
            <a:r>
              <a:rPr lang="mk-MK" sz="3200" b="1">
                <a:solidFill>
                  <a:schemeClr val="bg1"/>
                </a:solidFill>
                <a:latin typeface="Verdana" panose="020B0604030504040204" pitchFamily="34" charset="0"/>
                <a:ea typeface="Verdana" panose="020B0604030504040204" pitchFamily="34" charset="0"/>
                <a:cs typeface="Verdana" charset="0"/>
              </a:rPr>
              <a:t> </a:t>
            </a:r>
          </a:p>
        </p:txBody>
      </p:sp>
    </p:spTree>
    <p:extLst>
      <p:ext uri="{BB962C8B-B14F-4D97-AF65-F5344CB8AC3E}">
        <p14:creationId xmlns:p14="http://schemas.microsoft.com/office/powerpoint/2010/main" val="76221746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533678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a:solidFill>
                  <a:schemeClr val="bg1"/>
                </a:solidFill>
                <a:latin typeface="Verdana" charset="0"/>
                <a:cs typeface="Verdana" charset="0"/>
              </a:rPr>
              <a:t>Цели на сесијата</a:t>
            </a: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712522" cy="5240233"/>
          </a:xfrm>
        </p:spPr>
        <p:txBody>
          <a:bodyPr>
            <a:normAutofit/>
          </a:bodyPr>
          <a:lstStyle/>
          <a:p>
            <a:pPr marL="0" indent="0" algn="just">
              <a:buNone/>
            </a:pPr>
            <a:r>
              <a:rPr lang="mk-MK" sz="2400" dirty="0">
                <a:latin typeface="+mn-lt"/>
                <a:ea typeface="Verdana" panose="020B0604030504040204" pitchFamily="34" charset="0"/>
              </a:rPr>
              <a:t>На крајот на оваа сесија, делегатите ќе можат:</a:t>
            </a:r>
          </a:p>
          <a:p>
            <a:pPr algn="just"/>
            <a:r>
              <a:rPr lang="mk-MK" sz="2400" dirty="0">
                <a:latin typeface="+mn-lt"/>
                <a:ea typeface="Verdana" panose="020B0604030504040204" pitchFamily="34" charset="0"/>
              </a:rPr>
              <a:t>да го разберат опфатот на процесните овластувања според Конвенцијата од Будимпешта</a:t>
            </a:r>
          </a:p>
          <a:p>
            <a:pPr algn="just"/>
            <a:r>
              <a:rPr lang="mk-MK" sz="2400" dirty="0">
                <a:latin typeface="+mn-lt"/>
                <a:ea typeface="Verdana" panose="020B0604030504040204" pitchFamily="34" charset="0"/>
              </a:rPr>
              <a:t>да дискутираат за соодветните услови и заштитни мерки поврзани со примената на процесните овластувања</a:t>
            </a:r>
          </a:p>
          <a:p>
            <a:pPr algn="just"/>
            <a:r>
              <a:rPr lang="mk-MK" sz="2400" dirty="0">
                <a:latin typeface="+mn-lt"/>
                <a:ea typeface="Verdana" panose="020B0604030504040204" pitchFamily="34" charset="0"/>
              </a:rPr>
              <a:t>да ги препознаат елементите на процесните овластувања на:  </a:t>
            </a:r>
          </a:p>
          <a:p>
            <a:pPr lvl="1" algn="just"/>
            <a:r>
              <a:rPr lang="mk-MK" dirty="0" err="1">
                <a:latin typeface="+mn-lt"/>
                <a:ea typeface="Verdana" panose="020B0604030504040204" pitchFamily="34" charset="0"/>
              </a:rPr>
              <a:t>експедитивното</a:t>
            </a:r>
            <a:r>
              <a:rPr lang="mk-MK" dirty="0">
                <a:latin typeface="+mn-lt"/>
                <a:ea typeface="Verdana" panose="020B0604030504040204" pitchFamily="34" charset="0"/>
              </a:rPr>
              <a:t> зачувување на складирани компјутерски податоци</a:t>
            </a:r>
          </a:p>
          <a:p>
            <a:pPr lvl="1" algn="just"/>
            <a:r>
              <a:rPr lang="mk-MK" dirty="0" err="1">
                <a:latin typeface="+mn-lt"/>
                <a:ea typeface="Verdana" panose="020B0604030504040204" pitchFamily="34" charset="0"/>
              </a:rPr>
              <a:t>експедитивното</a:t>
            </a:r>
            <a:r>
              <a:rPr lang="mk-MK" dirty="0">
                <a:latin typeface="+mn-lt"/>
                <a:ea typeface="Verdana" panose="020B0604030504040204" pitchFamily="34" charset="0"/>
              </a:rPr>
              <a:t> зачувување и делумното откривање на зачуваниот </a:t>
            </a:r>
            <a:r>
              <a:rPr lang="mk-MK">
                <a:latin typeface="+mn-lt"/>
                <a:ea typeface="Verdana" panose="020B0604030504040204" pitchFamily="34" charset="0"/>
              </a:rPr>
              <a:t>податочен сообраќај </a:t>
            </a:r>
            <a:endParaRPr lang="mk-MK" dirty="0">
              <a:latin typeface="+mn-lt"/>
              <a:ea typeface="Verdana" panose="020B0604030504040204" pitchFamily="34" charset="0"/>
            </a:endParaRPr>
          </a:p>
          <a:p>
            <a:pPr lvl="1" algn="just"/>
            <a:r>
              <a:rPr lang="mk-MK" dirty="0">
                <a:latin typeface="+mn-lt"/>
                <a:ea typeface="Verdana" panose="020B0604030504040204" pitchFamily="34" charset="0"/>
              </a:rPr>
              <a:t>налогот за генерирање информации</a:t>
            </a:r>
          </a:p>
        </p:txBody>
      </p:sp>
    </p:spTree>
    <p:extLst>
      <p:ext uri="{BB962C8B-B14F-4D97-AF65-F5344CB8AC3E}">
        <p14:creationId xmlns:p14="http://schemas.microsoft.com/office/powerpoint/2010/main" val="245166123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eaLnBrk="1" hangingPunct="1">
              <a:defRPr/>
            </a:pPr>
            <a:endParaRPr lang="en-GB" dirty="0">
              <a:latin typeface="Calibri" charset="0"/>
              <a:ea typeface="ＭＳ Ｐゴシック" charset="0"/>
            </a:endParaRPr>
          </a:p>
        </p:txBody>
      </p:sp>
      <p:pic>
        <p:nvPicPr>
          <p:cNvPr id="2054" name="Picture 8">
            <a:extLst>
              <a:ext uri="{FF2B5EF4-FFF2-40B4-BE49-F238E27FC236}">
                <a16:creationId xmlns:a16="http://schemas.microsoft.com/office/drawing/2014/main" id="{B2A2B581-F8BC-48D4-AF7E-AAF0CE808C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Rectangle 2">
            <a:extLst>
              <a:ext uri="{FF2B5EF4-FFF2-40B4-BE49-F238E27FC236}">
                <a16:creationId xmlns:a16="http://schemas.microsoft.com/office/drawing/2014/main" id="{D192EA30-54CE-4062-B518-E86D1D7BEC69}"/>
              </a:ext>
            </a:extLst>
          </p:cNvPr>
          <p:cNvSpPr>
            <a:spLocks noChangeArrowheads="1"/>
          </p:cNvSpPr>
          <p:nvPr/>
        </p:nvSpPr>
        <p:spPr bwMode="auto">
          <a:xfrm>
            <a:off x="290513" y="2352650"/>
            <a:ext cx="8599487"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mk-MK" sz="3600" b="1" dirty="0">
                <a:latin typeface="Verdana" panose="020B0604030504040204" pitchFamily="34" charset="0"/>
              </a:rPr>
              <a:t>Ви благодарам</a:t>
            </a: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r>
              <a:rPr lang="mk-MK" sz="1800" b="1" dirty="0" err="1">
                <a:latin typeface="Verdana" panose="020B0604030504040204" pitchFamily="34" charset="0"/>
              </a:rPr>
              <a:t>Xxxxx</a:t>
            </a:r>
            <a:r>
              <a:rPr lang="mk-MK" sz="1800" b="1" dirty="0">
                <a:latin typeface="Verdana" panose="020B0604030504040204" pitchFamily="34" charset="0"/>
              </a:rPr>
              <a:t> </a:t>
            </a:r>
            <a:r>
              <a:rPr lang="mk-MK" sz="1800" b="1" dirty="0" err="1">
                <a:latin typeface="Verdana" panose="020B0604030504040204" pitchFamily="34" charset="0"/>
              </a:rPr>
              <a:t>XXXXXXXX</a:t>
            </a:r>
            <a:endParaRPr lang="mk-MK" sz="1800" b="1" dirty="0">
              <a:latin typeface="Verdana" panose="020B0604030504040204" pitchFamily="34" charset="0"/>
            </a:endParaRPr>
          </a:p>
          <a:p>
            <a:pPr algn="ctr" eaLnBrk="1" hangingPunct="1">
              <a:spcBef>
                <a:spcPct val="0"/>
              </a:spcBef>
              <a:buFontTx/>
              <a:buNone/>
            </a:pPr>
            <a:endParaRPr lang="en-GB" altLang="en-US" sz="600" dirty="0">
              <a:latin typeface="Verdana" panose="020B0604030504040204" pitchFamily="34" charset="0"/>
            </a:endParaRPr>
          </a:p>
          <a:p>
            <a:pPr algn="ctr" eaLnBrk="1" hangingPunct="1">
              <a:spcBef>
                <a:spcPct val="0"/>
              </a:spcBef>
              <a:buFontTx/>
              <a:buNone/>
            </a:pPr>
            <a:r>
              <a:rPr lang="mk-MK" sz="1400" i="1" dirty="0">
                <a:latin typeface="Verdana" panose="020B0604030504040204" pitchFamily="34" charset="0"/>
              </a:rPr>
              <a:t>Совет на Европа</a:t>
            </a:r>
          </a:p>
          <a:p>
            <a:pPr algn="ctr" eaLnBrk="1" hangingPunct="1">
              <a:spcBef>
                <a:spcPct val="0"/>
              </a:spcBef>
              <a:buFontTx/>
              <a:buNone/>
            </a:pPr>
            <a:endParaRPr lang="en-GB" altLang="en-US" sz="1400" b="1" dirty="0">
              <a:solidFill>
                <a:srgbClr val="2F618F"/>
              </a:solidFill>
              <a:latin typeface="Verdana" panose="020B0604030504040204" pitchFamily="34" charset="0"/>
              <a:hlinkClick r:id="rId4"/>
            </a:endParaRPr>
          </a:p>
          <a:p>
            <a:pPr algn="ctr" eaLnBrk="1" hangingPunct="1">
              <a:spcBef>
                <a:spcPct val="0"/>
              </a:spcBef>
              <a:buFontTx/>
              <a:buNone/>
            </a:pPr>
            <a:r>
              <a:rPr lang="mk-MK" sz="1200" b="1" dirty="0" err="1">
                <a:solidFill>
                  <a:srgbClr val="2F618F"/>
                </a:solidFill>
                <a:latin typeface="Verdana" panose="020B0604030504040204" pitchFamily="34" charset="0"/>
              </a:rPr>
              <a:t>email</a:t>
            </a:r>
            <a:endParaRPr lang="mk-MK" sz="1200" b="1" dirty="0">
              <a:solidFill>
                <a:srgbClr val="2F618F"/>
              </a:solidFill>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400" b="1" dirty="0">
              <a:latin typeface="Verdana" panose="020B0604030504040204" pitchFamily="34" charset="0"/>
            </a:endParaRPr>
          </a:p>
          <a:p>
            <a:pPr algn="ctr" eaLnBrk="1" hangingPunct="1">
              <a:spcBef>
                <a:spcPct val="0"/>
              </a:spcBef>
              <a:buFontTx/>
              <a:buNone/>
            </a:pPr>
            <a:r>
              <a:rPr lang="mk-MK" sz="1600" b="1" dirty="0">
                <a:latin typeface="Verdana" panose="020B0604030504040204" pitchFamily="34" charset="0"/>
              </a:rPr>
              <a:t>ДД Месец </a:t>
            </a:r>
            <a:r>
              <a:rPr lang="mk-MK" sz="1600" b="1" dirty="0" err="1">
                <a:latin typeface="Verdana" panose="020B0604030504040204" pitchFamily="34" charset="0"/>
              </a:rPr>
              <a:t>ГГГГ</a:t>
            </a:r>
            <a:endParaRPr lang="mk-MK" sz="1600" b="1" dirty="0">
              <a:latin typeface="Verdana" panose="020B0604030504040204" pitchFamily="34" charset="0"/>
            </a:endParaRPr>
          </a:p>
        </p:txBody>
      </p:sp>
      <p:sp>
        <p:nvSpPr>
          <p:cNvPr id="10" name="Rectangle 2">
            <a:extLst>
              <a:ext uri="{FF2B5EF4-FFF2-40B4-BE49-F238E27FC236}">
                <a16:creationId xmlns:a16="http://schemas.microsoft.com/office/drawing/2014/main" id="{DF1503B2-B0B3-4330-9439-3D5954CA1625}"/>
              </a:ext>
            </a:extLst>
          </p:cNvPr>
          <p:cNvSpPr>
            <a:spLocks noChangeArrowheads="1"/>
          </p:cNvSpPr>
          <p:nvPr/>
        </p:nvSpPr>
        <p:spPr bwMode="auto">
          <a:xfrm>
            <a:off x="365125" y="1177588"/>
            <a:ext cx="85994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mk-MK" sz="1400" b="1">
                <a:latin typeface="Verdana" panose="020B0604030504040204" pitchFamily="34" charset="0"/>
              </a:rPr>
              <a:t>Воведен курс за судска обука за сајбер-криминал и електронски докази</a:t>
            </a:r>
          </a:p>
        </p:txBody>
      </p:sp>
    </p:spTree>
    <p:extLst>
      <p:ext uri="{BB962C8B-B14F-4D97-AF65-F5344CB8AC3E}">
        <p14:creationId xmlns:p14="http://schemas.microsoft.com/office/powerpoint/2010/main" val="10643097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a:solidFill>
                  <a:schemeClr val="bg1"/>
                </a:solidFill>
                <a:latin typeface="Verdana" panose="020B0604030504040204" pitchFamily="34" charset="0"/>
                <a:ea typeface="Verdana" panose="020B0604030504040204" pitchFamily="34" charset="0"/>
                <a:cs typeface="Verdana" charset="0"/>
              </a:rPr>
              <a:t>Претрес и запленување </a:t>
            </a:r>
          </a:p>
          <a:p>
            <a:pPr algn="r"/>
            <a:r>
              <a:rPr lang="mk-MK" sz="2700">
                <a:solidFill>
                  <a:schemeClr val="bg1"/>
                </a:solidFill>
                <a:latin typeface="Verdana" panose="020B0604030504040204" pitchFamily="34" charset="0"/>
                <a:ea typeface="Verdana" panose="020B0604030504040204" pitchFamily="34" charset="0"/>
                <a:cs typeface="Verdana" charset="0"/>
              </a:rPr>
              <a:t>на складирани компјутерски податоци</a:t>
            </a:r>
          </a:p>
        </p:txBody>
      </p:sp>
      <p:sp>
        <p:nvSpPr>
          <p:cNvPr id="2" name="Rectangle 3">
            <a:extLst>
              <a:ext uri="{FF2B5EF4-FFF2-40B4-BE49-F238E27FC236}">
                <a16:creationId xmlns:a16="http://schemas.microsoft.com/office/drawing/2014/main" id="{4B7A20FD-779E-46A1-B7F9-46B26961CD96}"/>
              </a:ext>
            </a:extLst>
          </p:cNvPr>
          <p:cNvSpPr txBox="1">
            <a:spLocks/>
          </p:cNvSpPr>
          <p:nvPr/>
        </p:nvSpPr>
        <p:spPr bwMode="auto">
          <a:xfrm>
            <a:off x="243068" y="1145894"/>
            <a:ext cx="8672354" cy="5324354"/>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mk-MK" sz="2600" b="1" i="1" dirty="0">
                <a:ea typeface="ＭＳ Ｐゴシック" pitchFamily="34" charset="-128"/>
              </a:rPr>
              <a:t>Претрес и запленување на складирани компјутерски податоци</a:t>
            </a:r>
          </a:p>
          <a:p>
            <a:pPr marL="0" indent="0" algn="ctr" eaLnBrk="1" hangingPunct="1">
              <a:lnSpc>
                <a:spcPct val="80000"/>
              </a:lnSpc>
              <a:spcBef>
                <a:spcPts val="600"/>
              </a:spcBef>
              <a:spcAft>
                <a:spcPts val="1200"/>
              </a:spcAft>
              <a:buFont typeface="Arial" pitchFamily="34" charset="0"/>
              <a:buNone/>
              <a:defRPr/>
            </a:pPr>
            <a:r>
              <a:rPr lang="mk-MK" sz="2600" b="1" i="1" dirty="0">
                <a:ea typeface="ＭＳ Ｐゴシック" pitchFamily="34" charset="-128"/>
              </a:rPr>
              <a:t>(член 19 - Конвенција од Будимпешта)</a:t>
            </a:r>
          </a:p>
          <a:p>
            <a:pPr eaLnBrk="1" hangingPunct="1">
              <a:lnSpc>
                <a:spcPct val="80000"/>
              </a:lnSpc>
              <a:spcBef>
                <a:spcPts val="600"/>
              </a:spcBef>
              <a:spcAft>
                <a:spcPts val="1200"/>
              </a:spcAft>
              <a:defRPr/>
            </a:pPr>
            <a:r>
              <a:rPr lang="mk-MK" sz="2400" b="1" i="1" dirty="0">
                <a:ea typeface="ＭＳ Ｐゴシック" pitchFamily="34" charset="-128"/>
              </a:rPr>
              <a:t>Каде</a:t>
            </a:r>
            <a:r>
              <a:rPr lang="mk-MK" sz="2400" i="1" dirty="0">
                <a:ea typeface="ＭＳ Ｐゴシック" pitchFamily="34" charset="-128"/>
              </a:rPr>
              <a:t>:</a:t>
            </a:r>
          </a:p>
          <a:p>
            <a:pPr lvl="1" eaLnBrk="1" hangingPunct="1">
              <a:lnSpc>
                <a:spcPct val="80000"/>
              </a:lnSpc>
              <a:spcBef>
                <a:spcPts val="600"/>
              </a:spcBef>
              <a:spcAft>
                <a:spcPts val="1200"/>
              </a:spcAft>
              <a:defRPr/>
            </a:pPr>
            <a:r>
              <a:rPr lang="mk-MK" sz="2000" i="1" dirty="0">
                <a:ea typeface="ＭＳ Ｐゴシック" pitchFamily="34" charset="-128"/>
              </a:rPr>
              <a:t>Во компјутерски систем или дел од него</a:t>
            </a:r>
          </a:p>
          <a:p>
            <a:pPr lvl="1" eaLnBrk="1" hangingPunct="1">
              <a:lnSpc>
                <a:spcPct val="80000"/>
              </a:lnSpc>
              <a:spcBef>
                <a:spcPts val="600"/>
              </a:spcBef>
              <a:spcAft>
                <a:spcPts val="1200"/>
              </a:spcAft>
              <a:defRPr/>
            </a:pPr>
            <a:r>
              <a:rPr lang="mk-MK" sz="2000" i="1" dirty="0">
                <a:ea typeface="ＭＳ Ｐゴシック" pitchFamily="34" charset="-128"/>
              </a:rPr>
              <a:t>Во медиум за складирање компјутерски податоци </a:t>
            </a:r>
          </a:p>
          <a:p>
            <a:pPr lvl="1" eaLnBrk="1" hangingPunct="1">
              <a:lnSpc>
                <a:spcPct val="80000"/>
              </a:lnSpc>
              <a:spcBef>
                <a:spcPts val="600"/>
              </a:spcBef>
              <a:spcAft>
                <a:spcPts val="1200"/>
              </a:spcAft>
              <a:defRPr/>
            </a:pPr>
            <a:r>
              <a:rPr lang="mk-MK" sz="2000" i="1" dirty="0">
                <a:ea typeface="ＭＳ Ｐゴシック" pitchFamily="34" charset="-128"/>
              </a:rPr>
              <a:t>Во компјутерски систем достапен од првичниот систем (експедитивно проширување на пребарувањето)</a:t>
            </a:r>
          </a:p>
          <a:p>
            <a:pPr eaLnBrk="1" hangingPunct="1">
              <a:lnSpc>
                <a:spcPct val="80000"/>
              </a:lnSpc>
              <a:spcBef>
                <a:spcPts val="600"/>
              </a:spcBef>
              <a:spcAft>
                <a:spcPts val="1200"/>
              </a:spcAft>
              <a:defRPr/>
            </a:pPr>
            <a:r>
              <a:rPr lang="mk-MK" sz="2400" b="1" i="1" dirty="0">
                <a:ea typeface="ＭＳ Ｐゴシック" pitchFamily="34" charset="-128"/>
              </a:rPr>
              <a:t>Што</a:t>
            </a:r>
            <a:r>
              <a:rPr lang="mk-MK" sz="2400" i="1" dirty="0">
                <a:ea typeface="ＭＳ Ｐゴシック" pitchFamily="34" charset="-128"/>
              </a:rPr>
              <a:t>: </a:t>
            </a:r>
          </a:p>
          <a:p>
            <a:pPr lvl="1" eaLnBrk="1" hangingPunct="1">
              <a:lnSpc>
                <a:spcPct val="80000"/>
              </a:lnSpc>
              <a:spcBef>
                <a:spcPts val="600"/>
              </a:spcBef>
              <a:spcAft>
                <a:spcPts val="1200"/>
              </a:spcAft>
              <a:defRPr/>
            </a:pPr>
            <a:r>
              <a:rPr lang="mk-MK" sz="2000" i="1" dirty="0">
                <a:ea typeface="ＭＳ Ｐゴシック" pitchFamily="34" charset="-128"/>
              </a:rPr>
              <a:t>Заплена или слично обезбедување на компјутерските податоци до кои се пристапило</a:t>
            </a:r>
          </a:p>
          <a:p>
            <a:pPr lvl="1" eaLnBrk="1" hangingPunct="1">
              <a:lnSpc>
                <a:spcPct val="80000"/>
              </a:lnSpc>
              <a:spcBef>
                <a:spcPts val="600"/>
              </a:spcBef>
              <a:spcAft>
                <a:spcPts val="1200"/>
              </a:spcAft>
              <a:defRPr/>
            </a:pPr>
            <a:r>
              <a:rPr lang="mk-MK" sz="2000" i="1" dirty="0">
                <a:ea typeface="ＭＳ Ｐゴシック" pitchFamily="34" charset="-128"/>
              </a:rPr>
              <a:t>Овластување да се побараат неопходните информации за да се разбере функционирањето на системот</a:t>
            </a:r>
          </a:p>
        </p:txBody>
      </p:sp>
    </p:spTree>
    <p:extLst>
      <p:ext uri="{BB962C8B-B14F-4D97-AF65-F5344CB8AC3E}">
        <p14:creationId xmlns:p14="http://schemas.microsoft.com/office/powerpoint/2010/main" val="4066296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1ACE1977-077C-4734-AAFB-24DB6415AE98}"/>
              </a:ext>
            </a:extLst>
          </p:cNvPr>
          <p:cNvSpPr txBox="1">
            <a:spLocks/>
          </p:cNvSpPr>
          <p:nvPr/>
        </p:nvSpPr>
        <p:spPr bwMode="auto">
          <a:xfrm>
            <a:off x="300943" y="1319515"/>
            <a:ext cx="8531000" cy="4840144"/>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mk-MK" sz="2800" b="1" i="1" dirty="0">
                <a:ea typeface="ＭＳ Ｐゴシック" pitchFamily="34" charset="-128"/>
              </a:rPr>
              <a:t>Заплена или слично обезбедување на компјутерските податоци до кои се пристапило</a:t>
            </a:r>
          </a:p>
          <a:p>
            <a:pPr eaLnBrk="1" hangingPunct="1">
              <a:lnSpc>
                <a:spcPct val="80000"/>
              </a:lnSpc>
              <a:spcBef>
                <a:spcPts val="600"/>
              </a:spcBef>
              <a:spcAft>
                <a:spcPts val="1200"/>
              </a:spcAft>
              <a:defRPr/>
            </a:pPr>
            <a:endParaRPr lang="en-GB" altLang="sr-Latn-RS" sz="1800" dirty="0">
              <a:ea typeface="ＭＳ Ｐゴシック" pitchFamily="34" charset="-128"/>
            </a:endParaRPr>
          </a:p>
          <a:p>
            <a:pPr algn="ctr" eaLnBrk="1" hangingPunct="1">
              <a:lnSpc>
                <a:spcPct val="80000"/>
              </a:lnSpc>
              <a:spcBef>
                <a:spcPts val="600"/>
              </a:spcBef>
              <a:spcAft>
                <a:spcPts val="1200"/>
              </a:spcAft>
              <a:defRPr/>
            </a:pPr>
            <a:r>
              <a:rPr lang="mk-MK" sz="2400" i="1" dirty="0">
                <a:ea typeface="ＭＳ Ｐゴシック" pitchFamily="34" charset="-128"/>
              </a:rPr>
              <a:t>Физичко запленување</a:t>
            </a:r>
          </a:p>
          <a:p>
            <a:pPr algn="ctr" eaLnBrk="1" hangingPunct="1">
              <a:lnSpc>
                <a:spcPct val="80000"/>
              </a:lnSpc>
              <a:spcBef>
                <a:spcPts val="600"/>
              </a:spcBef>
              <a:spcAft>
                <a:spcPts val="1200"/>
              </a:spcAft>
              <a:defRPr/>
            </a:pPr>
            <a:r>
              <a:rPr lang="mk-MK" sz="2400" i="1" dirty="0">
                <a:ea typeface="ＭＳ Ｐゴシック" pitchFamily="34" charset="-128"/>
              </a:rPr>
              <a:t>Запленување со едноставно копирање на податоците</a:t>
            </a:r>
          </a:p>
          <a:p>
            <a:pPr algn="ctr" eaLnBrk="1" hangingPunct="1">
              <a:lnSpc>
                <a:spcPct val="80000"/>
              </a:lnSpc>
              <a:spcBef>
                <a:spcPts val="600"/>
              </a:spcBef>
              <a:spcAft>
                <a:spcPts val="1200"/>
              </a:spcAft>
              <a:defRPr/>
            </a:pPr>
            <a:r>
              <a:rPr lang="mk-MK" sz="2400" i="1" dirty="0">
                <a:ea typeface="ＭＳ Ｐゴシック" pitchFamily="34" charset="-128"/>
              </a:rPr>
              <a:t>Запленувањето како одржување на интегритетот на тие податоци со чување на податоците во компјутерот каде што се складирани </a:t>
            </a:r>
          </a:p>
          <a:p>
            <a:pPr algn="ctr" eaLnBrk="1" hangingPunct="1">
              <a:lnSpc>
                <a:spcPct val="80000"/>
              </a:lnSpc>
              <a:spcBef>
                <a:spcPts val="600"/>
              </a:spcBef>
              <a:spcAft>
                <a:spcPts val="1200"/>
              </a:spcAft>
              <a:defRPr/>
            </a:pPr>
            <a:r>
              <a:rPr lang="mk-MK" sz="2400" i="1" dirty="0">
                <a:ea typeface="ＭＳ Ｐゴシック" pitchFamily="34" charset="-128"/>
              </a:rPr>
              <a:t>Запленување со оневозможување на пристап до податоците или дури и со отстранување на конкретни податоци од конкретен компјутер или компјутерски систем</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a:solidFill>
                  <a:schemeClr val="bg1"/>
                </a:solidFill>
                <a:latin typeface="Verdana" panose="020B0604030504040204" pitchFamily="34" charset="0"/>
                <a:ea typeface="Verdana" panose="020B0604030504040204" pitchFamily="34" charset="0"/>
                <a:cs typeface="Verdana" charset="0"/>
              </a:rPr>
              <a:t>Претрес и запленување </a:t>
            </a:r>
          </a:p>
          <a:p>
            <a:pPr algn="r"/>
            <a:r>
              <a:rPr lang="mk-MK" sz="2700">
                <a:solidFill>
                  <a:schemeClr val="bg1"/>
                </a:solidFill>
                <a:latin typeface="Verdana" panose="020B0604030504040204" pitchFamily="34" charset="0"/>
                <a:ea typeface="Verdana" panose="020B0604030504040204" pitchFamily="34" charset="0"/>
                <a:cs typeface="Verdana" charset="0"/>
              </a:rPr>
              <a:t>на складирани компјутерски податоци</a:t>
            </a:r>
          </a:p>
        </p:txBody>
      </p:sp>
    </p:spTree>
    <p:extLst>
      <p:ext uri="{BB962C8B-B14F-4D97-AF65-F5344CB8AC3E}">
        <p14:creationId xmlns:p14="http://schemas.microsoft.com/office/powerpoint/2010/main" val="603422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2AB4173-4462-4D5F-831E-EB1B7CB48C3D}"/>
              </a:ext>
            </a:extLst>
          </p:cNvPr>
          <p:cNvPicPr>
            <a:picLocks noChangeAspect="1"/>
          </p:cNvPicPr>
          <p:nvPr/>
        </p:nvPicPr>
        <p:blipFill>
          <a:blip r:embed="rId3"/>
          <a:stretch>
            <a:fillRect/>
          </a:stretch>
        </p:blipFill>
        <p:spPr>
          <a:xfrm>
            <a:off x="0" y="1294237"/>
            <a:ext cx="9144000" cy="5052164"/>
          </a:xfrm>
          <a:prstGeom prst="rect">
            <a:avLst/>
          </a:prstGeom>
        </p:spPr>
      </p:pic>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a:solidFill>
                  <a:schemeClr val="bg1"/>
                </a:solidFill>
                <a:latin typeface="Verdana" panose="020B0604030504040204" pitchFamily="34" charset="0"/>
                <a:ea typeface="Verdana" panose="020B0604030504040204" pitchFamily="34" charset="0"/>
                <a:cs typeface="Verdana" charset="0"/>
              </a:rPr>
              <a:t>Претрес и запленување </a:t>
            </a:r>
          </a:p>
          <a:p>
            <a:pPr algn="r"/>
            <a:r>
              <a:rPr lang="mk-MK" sz="2700">
                <a:solidFill>
                  <a:schemeClr val="bg1"/>
                </a:solidFill>
                <a:latin typeface="Verdana" panose="020B0604030504040204" pitchFamily="34" charset="0"/>
                <a:ea typeface="Verdana" panose="020B0604030504040204" pitchFamily="34" charset="0"/>
                <a:cs typeface="Verdana" charset="0"/>
              </a:rPr>
              <a:t>на складирани компјутерски податоци</a:t>
            </a:r>
          </a:p>
        </p:txBody>
      </p:sp>
    </p:spTree>
    <p:extLst>
      <p:ext uri="{BB962C8B-B14F-4D97-AF65-F5344CB8AC3E}">
        <p14:creationId xmlns:p14="http://schemas.microsoft.com/office/powerpoint/2010/main" val="8590619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30D598A-3BAC-4066-913A-19FFCE5649B9}"/>
              </a:ext>
            </a:extLst>
          </p:cNvPr>
          <p:cNvPicPr>
            <a:picLocks noChangeAspect="1"/>
          </p:cNvPicPr>
          <p:nvPr/>
        </p:nvPicPr>
        <p:blipFill>
          <a:blip r:embed="rId3"/>
          <a:stretch>
            <a:fillRect/>
          </a:stretch>
        </p:blipFill>
        <p:spPr>
          <a:xfrm>
            <a:off x="0" y="1366837"/>
            <a:ext cx="9144000" cy="5136729"/>
          </a:xfrm>
          <a:prstGeom prst="rect">
            <a:avLst/>
          </a:prstGeom>
        </p:spPr>
      </p:pic>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a:solidFill>
                  <a:schemeClr val="bg1"/>
                </a:solidFill>
                <a:latin typeface="Verdana" panose="020B0604030504040204" pitchFamily="34" charset="0"/>
                <a:ea typeface="Verdana" panose="020B0604030504040204" pitchFamily="34" charset="0"/>
                <a:cs typeface="Verdana" charset="0"/>
              </a:rPr>
              <a:t>Претрес и запленување </a:t>
            </a:r>
          </a:p>
          <a:p>
            <a:pPr algn="r"/>
            <a:r>
              <a:rPr lang="mk-MK" sz="2700">
                <a:solidFill>
                  <a:schemeClr val="bg1"/>
                </a:solidFill>
                <a:latin typeface="Verdana" panose="020B0604030504040204" pitchFamily="34" charset="0"/>
                <a:ea typeface="Verdana" panose="020B0604030504040204" pitchFamily="34" charset="0"/>
                <a:cs typeface="Verdana" charset="0"/>
              </a:rPr>
              <a:t>на складирани компјутерски податоци</a:t>
            </a:r>
          </a:p>
        </p:txBody>
      </p:sp>
    </p:spTree>
    <p:extLst>
      <p:ext uri="{BB962C8B-B14F-4D97-AF65-F5344CB8AC3E}">
        <p14:creationId xmlns:p14="http://schemas.microsoft.com/office/powerpoint/2010/main" val="146370540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1288</TotalTime>
  <Words>12002</Words>
  <Application>Microsoft Office PowerPoint</Application>
  <PresentationFormat>On-screen Show (4:3)</PresentationFormat>
  <Paragraphs>826</Paragraphs>
  <Slides>58</Slides>
  <Notes>58</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58</vt:i4>
      </vt:variant>
    </vt:vector>
  </HeadingPairs>
  <TitlesOfParts>
    <vt:vector size="66" baseType="lpstr">
      <vt:lpstr>Arial</vt:lpstr>
      <vt:lpstr>Calibri</vt:lpstr>
      <vt:lpstr>Calibri (heading)</vt:lpstr>
      <vt:lpstr>Calibri Light</vt:lpstr>
      <vt:lpstr>Times New Roman</vt:lpstr>
      <vt:lpstr>Verdana</vt:lpstr>
      <vt:lpstr>Office Theme</vt:lpstr>
      <vt:lpstr>Bitmap Image</vt:lpstr>
      <vt:lpstr>PowerPoint Presentation</vt:lpstr>
      <vt:lpstr>PowerPoint Presentation</vt:lpstr>
      <vt:lpstr>PowerPoint Presentation</vt:lpstr>
      <vt:lpstr>PowerPoint Presentation</vt:lpstr>
      <vt:lpstr>Претрес и запленување на складирани компјутерски податоци</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ПРЕЗЕМАЊЕ ПОДАТОЧЕН СООБРАЌАЈ ВО РЕАЛНО ВРЕМЕ</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СЛЕДЕЊЕ НА СОДРЖИНСКИ ПОДАТОЦИ</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apetrovmk@outlook.com</cp:lastModifiedBy>
  <cp:revision>232</cp:revision>
  <dcterms:created xsi:type="dcterms:W3CDTF">2020-10-07T11:36:01Z</dcterms:created>
  <dcterms:modified xsi:type="dcterms:W3CDTF">2021-06-28T11:49:48Z</dcterms:modified>
</cp:coreProperties>
</file>